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24" r:id="rId9"/>
    <p:sldMasterId id="2147483742" r:id="rId10"/>
    <p:sldMasterId id="2147483754" r:id="rId11"/>
    <p:sldMasterId id="2147483767" r:id="rId12"/>
    <p:sldMasterId id="2147483772" r:id="rId13"/>
  </p:sldMasterIdLst>
  <p:notesMasterIdLst>
    <p:notesMasterId r:id="rId15"/>
  </p:notesMasterIdLst>
  <p:handoutMasterIdLst>
    <p:handoutMasterId r:id="rId41"/>
  </p:handoutMasterIdLst>
  <p:sldIdLst>
    <p:sldId id="1221" r:id="rId14"/>
    <p:sldId id="1540" r:id="rId16"/>
    <p:sldId id="1490" r:id="rId17"/>
    <p:sldId id="1546" r:id="rId18"/>
    <p:sldId id="1548" r:id="rId19"/>
    <p:sldId id="1477" r:id="rId20"/>
    <p:sldId id="1523" r:id="rId21"/>
    <p:sldId id="1496" r:id="rId22"/>
    <p:sldId id="1520" r:id="rId23"/>
    <p:sldId id="1539" r:id="rId24"/>
    <p:sldId id="1522" r:id="rId25"/>
    <p:sldId id="1420" r:id="rId26"/>
    <p:sldId id="1527" r:id="rId27"/>
    <p:sldId id="1524" r:id="rId28"/>
    <p:sldId id="1525" r:id="rId29"/>
    <p:sldId id="1526" r:id="rId30"/>
    <p:sldId id="1511" r:id="rId31"/>
    <p:sldId id="1512" r:id="rId32"/>
    <p:sldId id="1513" r:id="rId33"/>
    <p:sldId id="1514" r:id="rId34"/>
    <p:sldId id="1515" r:id="rId35"/>
    <p:sldId id="1518" r:id="rId36"/>
    <p:sldId id="1519" r:id="rId37"/>
    <p:sldId id="1550" r:id="rId38"/>
    <p:sldId id="1552" r:id="rId39"/>
    <p:sldId id="1551" r:id="rId40"/>
  </p:sldIdLst>
  <p:sldSz cx="12192000" cy="6858000"/>
  <p:notesSz cx="6760845" cy="994219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lokarth Trivedi" initials="ST" lastIdx="1" clrIdx="0"/>
  <p:cmAuthor id="2" name="HP" initials="H" lastIdx="11" clrIdx="1"/>
  <p:cmAuthor id="3" name="Microsoft Office User" initials="MOU" lastIdx="23" clrIdx="2"/>
  <p:cmAuthor id="4" name="Shubhangi Yadav" initials="SY" lastIdx="15" clrIdx="3"/>
  <p:cmAuthor id="5" name="Bandyopadhyay, Kunal - Ext" initials="BK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  <a:srgbClr val="FFE600"/>
    <a:srgbClr val="9BFFC8"/>
    <a:srgbClr val="BC204B"/>
    <a:srgbClr val="00A3A1"/>
    <a:srgbClr val="00338D"/>
    <a:srgbClr val="250B83"/>
    <a:srgbClr val="FA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6"/>
    <p:restoredTop sz="94434"/>
  </p:normalViewPr>
  <p:slideViewPr>
    <p:cSldViewPr snapToGrid="0" showGuides="1">
      <p:cViewPr varScale="1">
        <p:scale>
          <a:sx n="115" d="100"/>
          <a:sy n="115" d="100"/>
        </p:scale>
        <p:origin x="336" y="114"/>
      </p:cViewPr>
      <p:guideLst>
        <p:guide orient="horz" pos="21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FA629-759D-4A39-8C23-92C371EDFF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32ABA97-0071-4B78-A2AC-073EF692AC5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Expectations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 Inter-departmental convergence of Financial &amp; Human Resource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Environment creation, CB&amp;T/ Orientation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Better IEC &amp; documentation of Best Practices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Sharing,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Repository of Data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Preparation of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Thematic Panchayat Development Plan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with saturation approach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 of activities for Master data</a:t>
          </a:r>
          <a:endParaRPr lang="en-US" sz="16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91247-3BD6-42EC-BA8B-745D58344A23}" cxnId="{466840B0-E9B6-4767-B63E-DA07D82D7E4E}" type="parTrans">
      <dgm:prSet/>
      <dgm:spPr/>
      <dgm:t>
        <a:bodyPr/>
        <a:lstStyle/>
        <a:p>
          <a:endParaRPr lang="en-US"/>
        </a:p>
      </dgm:t>
    </dgm:pt>
    <dgm:pt modelId="{343A8432-8F7D-4DF1-8F7C-F06ECEB6344F}" cxnId="{466840B0-E9B6-4767-B63E-DA07D82D7E4E}" type="sibTrans">
      <dgm:prSet/>
      <dgm:spPr/>
      <dgm:t>
        <a:bodyPr/>
        <a:lstStyle/>
        <a:p>
          <a:endParaRPr lang="en-US"/>
        </a:p>
      </dgm:t>
    </dgm:pt>
    <dgm:pt modelId="{F6DEB492-FF24-44A7-BCF6-99CD54B912C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Initiatives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Revamped </a:t>
          </a:r>
          <a:r>
            <a:rPr lang="en-US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Rashtriya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Gram </a:t>
          </a:r>
          <a:r>
            <a:rPr lang="en-US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Swaraj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Abhiyan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(RGSA)for Capacity Building &amp; Training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Thematic workshops being conducted in States/ UTs on LSDGs.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Thematic GPDP &amp; revamping of portal (list of activities in drop down)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Master GPDP (list of activities expected from States)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Intensive CB&amp;T/Orientation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8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600" dirty="0"/>
        </a:p>
      </dgm:t>
    </dgm:pt>
    <dgm:pt modelId="{C62069A7-0FE2-40EE-8F27-5B35B8B7E58F}" cxnId="{C2C26994-02B2-492C-A099-E5ECAC9C747D}" type="parTrans">
      <dgm:prSet/>
      <dgm:spPr/>
      <dgm:t>
        <a:bodyPr/>
        <a:lstStyle/>
        <a:p>
          <a:endParaRPr lang="en-US"/>
        </a:p>
      </dgm:t>
    </dgm:pt>
    <dgm:pt modelId="{1B8D95F6-A12E-432D-8ACB-926061F78103}" cxnId="{C2C26994-02B2-492C-A099-E5ECAC9C747D}" type="sibTrans">
      <dgm:prSet/>
      <dgm:spPr/>
      <dgm:t>
        <a:bodyPr/>
        <a:lstStyle/>
        <a:p>
          <a:endParaRPr lang="en-US"/>
        </a:p>
      </dgm:t>
    </dgm:pt>
    <dgm:pt modelId="{680BE709-F892-4AAA-BA03-DD266688C665}" type="pres">
      <dgm:prSet presAssocID="{408FA629-759D-4A39-8C23-92C371EDFFAB}" presName="Name0" presStyleCnt="0">
        <dgm:presLayoutVars>
          <dgm:dir/>
          <dgm:resizeHandles val="exact"/>
        </dgm:presLayoutVars>
      </dgm:prSet>
      <dgm:spPr/>
    </dgm:pt>
    <dgm:pt modelId="{49640B8F-B542-425E-BEBA-B7D57E36E0FE}" type="pres">
      <dgm:prSet presAssocID="{B32ABA97-0071-4B78-A2AC-073EF692AC56}" presName="node" presStyleLbl="node1" presStyleIdx="0" presStyleCnt="2" custScaleX="150365" custScaleY="241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5325B-A446-4DAD-A834-82FBD9C27D7C}" type="pres">
      <dgm:prSet presAssocID="{343A8432-8F7D-4DF1-8F7C-F06ECEB6344F}" presName="sibTrans" presStyleLbl="sibTrans2D1" presStyleIdx="0" presStyleCnt="1" custLinFactNeighborX="6944" custLinFactNeighborY="4549"/>
      <dgm:spPr/>
      <dgm:t>
        <a:bodyPr/>
        <a:lstStyle/>
        <a:p>
          <a:endParaRPr lang="en-US"/>
        </a:p>
      </dgm:t>
    </dgm:pt>
    <dgm:pt modelId="{C6A2C372-0F35-4898-B579-B7116143171C}" type="pres">
      <dgm:prSet presAssocID="{343A8432-8F7D-4DF1-8F7C-F06ECEB6344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520F75D-1835-4692-AC77-3EC4EFE9C8DC}" type="pres">
      <dgm:prSet presAssocID="{F6DEB492-FF24-44A7-BCF6-99CD54B912CC}" presName="node" presStyleLbl="node1" presStyleIdx="1" presStyleCnt="2" custScaleX="160822" custScaleY="241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8BFF7-430D-476C-810C-C94482B2E76B}" type="presOf" srcId="{B32ABA97-0071-4B78-A2AC-073EF692AC56}" destId="{49640B8F-B542-425E-BEBA-B7D57E36E0FE}" srcOrd="0" destOrd="0" presId="urn:microsoft.com/office/officeart/2005/8/layout/process1"/>
    <dgm:cxn modelId="{C2C26994-02B2-492C-A099-E5ECAC9C747D}" srcId="{408FA629-759D-4A39-8C23-92C371EDFFAB}" destId="{F6DEB492-FF24-44A7-BCF6-99CD54B912CC}" srcOrd="1" destOrd="0" parTransId="{C62069A7-0FE2-40EE-8F27-5B35B8B7E58F}" sibTransId="{1B8D95F6-A12E-432D-8ACB-926061F78103}"/>
    <dgm:cxn modelId="{466840B0-E9B6-4767-B63E-DA07D82D7E4E}" srcId="{408FA629-759D-4A39-8C23-92C371EDFFAB}" destId="{B32ABA97-0071-4B78-A2AC-073EF692AC56}" srcOrd="0" destOrd="0" parTransId="{B5591247-3BD6-42EC-BA8B-745D58344A23}" sibTransId="{343A8432-8F7D-4DF1-8F7C-F06ECEB6344F}"/>
    <dgm:cxn modelId="{C9723569-B6DE-463D-9B4A-EFA4382CD673}" type="presOf" srcId="{F6DEB492-FF24-44A7-BCF6-99CD54B912CC}" destId="{D520F75D-1835-4692-AC77-3EC4EFE9C8DC}" srcOrd="0" destOrd="0" presId="urn:microsoft.com/office/officeart/2005/8/layout/process1"/>
    <dgm:cxn modelId="{43242A30-816E-442A-BAD7-366315BACDBA}" type="presOf" srcId="{343A8432-8F7D-4DF1-8F7C-F06ECEB6344F}" destId="{C6A2C372-0F35-4898-B579-B7116143171C}" srcOrd="1" destOrd="0" presId="urn:microsoft.com/office/officeart/2005/8/layout/process1"/>
    <dgm:cxn modelId="{A78AD560-C1A9-4325-9876-6F839345BD16}" type="presOf" srcId="{408FA629-759D-4A39-8C23-92C371EDFFAB}" destId="{680BE709-F892-4AAA-BA03-DD266688C665}" srcOrd="0" destOrd="0" presId="urn:microsoft.com/office/officeart/2005/8/layout/process1"/>
    <dgm:cxn modelId="{E5DAAFCA-CFBB-40C4-A962-69418ED092AB}" type="presOf" srcId="{343A8432-8F7D-4DF1-8F7C-F06ECEB6344F}" destId="{5455325B-A446-4DAD-A834-82FBD9C27D7C}" srcOrd="0" destOrd="0" presId="urn:microsoft.com/office/officeart/2005/8/layout/process1"/>
    <dgm:cxn modelId="{AA485C76-5AA1-4157-8B79-CDCD018FB37C}" type="presParOf" srcId="{680BE709-F892-4AAA-BA03-DD266688C665}" destId="{49640B8F-B542-425E-BEBA-B7D57E36E0FE}" srcOrd="0" destOrd="0" presId="urn:microsoft.com/office/officeart/2005/8/layout/process1"/>
    <dgm:cxn modelId="{B23301A8-B904-4B54-8233-D4DDFBC3A31B}" type="presParOf" srcId="{680BE709-F892-4AAA-BA03-DD266688C665}" destId="{5455325B-A446-4DAD-A834-82FBD9C27D7C}" srcOrd="1" destOrd="0" presId="urn:microsoft.com/office/officeart/2005/8/layout/process1"/>
    <dgm:cxn modelId="{5DB05467-6983-447E-A8A5-CC52903D82FA}" type="presParOf" srcId="{5455325B-A446-4DAD-A834-82FBD9C27D7C}" destId="{C6A2C372-0F35-4898-B579-B7116143171C}" srcOrd="0" destOrd="0" presId="urn:microsoft.com/office/officeart/2005/8/layout/process1"/>
    <dgm:cxn modelId="{37135CCE-C6FB-4D01-8E8D-F3D20E682EF4}" type="presParOf" srcId="{680BE709-F892-4AAA-BA03-DD266688C665}" destId="{D520F75D-1835-4692-AC77-3EC4EFE9C8D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341428" cy="4636104"/>
        <a:chOff x="0" y="0"/>
        <a:chExt cx="10341428" cy="4636104"/>
      </a:xfrm>
    </dsp:grpSpPr>
    <dsp:sp modelId="{49640B8F-B542-425E-BEBA-B7D57E36E0FE}">
      <dsp:nvSpPr>
        <dsp:cNvPr id="3" name="Rounded Rectangle 2"/>
        <dsp:cNvSpPr/>
      </dsp:nvSpPr>
      <dsp:spPr bwMode="white">
        <a:xfrm>
          <a:off x="0" y="1025374"/>
          <a:ext cx="4308928" cy="2585357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Expectations</a:t>
          </a:r>
          <a:endParaRPr lang="en-US" sz="1800" b="1" u="sng" dirty="0" smtClean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 Inter-departmental convergence of Financial &amp; Human Resource</a:t>
          </a: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Environment creation, CB&amp;T/ Orientation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Better IEC &amp; documentation of Best Practices 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Sharing,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Repository of Data</a:t>
          </a: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Preparation of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Thematic Panchayat Development Plan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with saturation approach </a:t>
          </a:r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 of activities for Master data</a:t>
          </a:r>
          <a:endParaRPr lang="en-US" sz="16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25374"/>
        <a:ext cx="4308928" cy="2585357"/>
      </dsp:txXfrm>
    </dsp:sp>
    <dsp:sp modelId="{5455325B-A446-4DAD-A834-82FBD9C27D7C}">
      <dsp:nvSpPr>
        <dsp:cNvPr id="4" name="Right Arrow 3"/>
        <dsp:cNvSpPr/>
      </dsp:nvSpPr>
      <dsp:spPr bwMode="white">
        <a:xfrm>
          <a:off x="4900019" y="1832356"/>
          <a:ext cx="913493" cy="106861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42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900019" y="1832356"/>
        <a:ext cx="913493" cy="1068614"/>
      </dsp:txXfrm>
    </dsp:sp>
    <dsp:sp modelId="{D520F75D-1835-4692-AC77-3EC4EFE9C8DC}">
      <dsp:nvSpPr>
        <dsp:cNvPr id="5" name="Rounded Rectangle 4"/>
        <dsp:cNvSpPr/>
      </dsp:nvSpPr>
      <dsp:spPr bwMode="white">
        <a:xfrm>
          <a:off x="6032500" y="1025374"/>
          <a:ext cx="4308928" cy="25853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lIns="68580" tIns="68580" rIns="68580" bIns="6858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Initiatives </a:t>
          </a:r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Revamped </a:t>
          </a:r>
          <a:r>
            <a:rPr lang="en-US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Rashtriya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Gram </a:t>
          </a:r>
          <a:r>
            <a:rPr lang="en-US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Swaraj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Abhiyan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(RGSA)for Capacity Building &amp; Training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Thematic workshops being conducted in States/ UTs on LSDGs. 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Thematic GPDP &amp; revamping of portal (list of activities in drop down)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Master GPDP (list of activities expected from States)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 Intensive CB&amp;T/Orientation</a:t>
          </a:r>
          <a:endParaRPr lang="en-US" sz="18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sp:txBody>
      <dsp:txXfrm>
        <a:off x="6032500" y="1025374"/>
        <a:ext cx="4308928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BD6FFE-7FC9-4D09-8C3B-76B15A13E02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45FC0-5C69-4EF0-B212-A22635CB5D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C4AD32-9F0F-46BE-AA2F-1F907CBF79E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DAC679-860B-485F-8D49-5F55B31CFE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55698C-F217-4169-9AB2-6C2D1FA9A78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2D98CB-F5C1-47F7-8C26-D7ED9F11D8F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24A1E9-A2B8-42AC-A490-362A936EDB6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0ACF4F-F3A8-4FA1-A3D8-3381D6ACDA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64CF1-723A-4430-AF0C-972DC3FE3D0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64CF1-723A-4430-AF0C-972DC3FE3D0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1D8774-63D0-4E05-A80D-BEDF6509998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789536-11FA-4AD2-8E14-7A350058EA4C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1243013"/>
            <a:ext cx="5961063" cy="3354387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C7A598-6465-4FEC-9DA7-E0E48287604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1243013"/>
            <a:ext cx="5961063" cy="33543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2117" tIns="46058" rIns="92117" bIns="46058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5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 w="9525">
            <a:noFill/>
          </a:ln>
        </p:spPr>
        <p:txBody>
          <a:bodyPr lIns="92117" tIns="46058" rIns="92117" bIns="46058"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image" Target="../media/image5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8.bin"/><Relationship Id="rId19" Type="http://schemas.openxmlformats.org/officeDocument/2006/relationships/vmlDrawing" Target="../drawings/vmlDrawing6.vml"/><Relationship Id="rId18" Type="http://schemas.openxmlformats.org/officeDocument/2006/relationships/image" Target="../media/image2.jpeg"/><Relationship Id="rId17" Type="http://schemas.openxmlformats.org/officeDocument/2006/relationships/image" Target="../media/image1.jpeg"/><Relationship Id="rId16" Type="http://schemas.openxmlformats.org/officeDocument/2006/relationships/image" Target="../media/image6.emf"/><Relationship Id="rId15" Type="http://schemas.openxmlformats.org/officeDocument/2006/relationships/oleObject" Target="../embeddings/oleObject9.bin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0.bin"/><Relationship Id="rId15" Type="http://schemas.openxmlformats.org/officeDocument/2006/relationships/vmlDrawing" Target="../drawings/vmlDrawing7.v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1.bin"/><Relationship Id="rId15" Type="http://schemas.openxmlformats.org/officeDocument/2006/relationships/vmlDrawing" Target="../drawings/vmlDrawing8.v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image" Target="../media/image5.e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4.bin"/><Relationship Id="rId19" Type="http://schemas.openxmlformats.org/officeDocument/2006/relationships/vmlDrawing" Target="../drawings/vmlDrawing11.vml"/><Relationship Id="rId18" Type="http://schemas.openxmlformats.org/officeDocument/2006/relationships/image" Target="../media/image2.jpeg"/><Relationship Id="rId17" Type="http://schemas.openxmlformats.org/officeDocument/2006/relationships/image" Target="../media/image1.jpeg"/><Relationship Id="rId16" Type="http://schemas.openxmlformats.org/officeDocument/2006/relationships/image" Target="../media/image6.emf"/><Relationship Id="rId15" Type="http://schemas.openxmlformats.org/officeDocument/2006/relationships/oleObject" Target="../embeddings/oleObject15.bin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6.bin"/><Relationship Id="rId15" Type="http://schemas.openxmlformats.org/officeDocument/2006/relationships/vmlDrawing" Target="../drawings/vmlDrawing12.v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17.bin"/><Relationship Id="rId15" Type="http://schemas.openxmlformats.org/officeDocument/2006/relationships/vmlDrawing" Target="../drawings/vmlDrawing13.v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20" Type="http://schemas.openxmlformats.org/officeDocument/2006/relationships/vmlDrawing" Target="../drawings/vmlDrawing1.vml"/><Relationship Id="rId2" Type="http://schemas.openxmlformats.org/officeDocument/2006/relationships/tags" Target="../tags/tag1.xml"/><Relationship Id="rId19" Type="http://schemas.openxmlformats.org/officeDocument/2006/relationships/image" Target="../media/image5.emf"/><Relationship Id="rId18" Type="http://schemas.openxmlformats.org/officeDocument/2006/relationships/oleObject" Target="../embeddings/oleObject2.bin"/><Relationship Id="rId17" Type="http://schemas.openxmlformats.org/officeDocument/2006/relationships/tags" Target="../tags/tag13.xml"/><Relationship Id="rId16" Type="http://schemas.openxmlformats.org/officeDocument/2006/relationships/image" Target="../media/image4.jpeg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1" Type="http://schemas.openxmlformats.org/officeDocument/2006/relationships/vmlDrawing" Target="../drawings/vmlDrawing2.vml"/><Relationship Id="rId20" Type="http://schemas.openxmlformats.org/officeDocument/2006/relationships/image" Target="../media/image2.jpeg"/><Relationship Id="rId2" Type="http://schemas.openxmlformats.org/officeDocument/2006/relationships/tags" Target="../tags/tag14.xml"/><Relationship Id="rId19" Type="http://schemas.openxmlformats.org/officeDocument/2006/relationships/image" Target="../media/image1.jpeg"/><Relationship Id="rId18" Type="http://schemas.openxmlformats.org/officeDocument/2006/relationships/image" Target="../media/image6.emf"/><Relationship Id="rId17" Type="http://schemas.openxmlformats.org/officeDocument/2006/relationships/oleObject" Target="../embeddings/oleObject4.bin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27.xml"/><Relationship Id="rId16" Type="http://schemas.openxmlformats.org/officeDocument/2006/relationships/vmlDrawing" Target="../drawings/vmlDrawing3.v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1513" y="2746375"/>
            <a:ext cx="84138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D9E173-9729-4FF0-995D-84E79BCBD3B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498511-C165-4C46-9872-D32CF1212E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D8384F-E003-4330-8E8F-71222EB022A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7F4309-FEDF-447F-A7E5-2CFBDA247C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365C3-2E80-4F57-A801-2B6816D1314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A268D-0B5B-4370-B355-5A9E73929C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D8384F-E003-4330-8E8F-71222EB022A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7F4309-FEDF-447F-A7E5-2CFBDA247C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DE827C-005F-40C0-8E5B-601858A1F76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EEDAAB-03C8-4632-8D81-08BCB35F2C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068908-BB38-492C-B107-5FB177A3C18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FCE9BA-5D00-4C77-9781-80317D61DC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528638" y="954088"/>
            <a:ext cx="9144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6672263" y="936625"/>
            <a:ext cx="8651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215B47-E445-453D-9B5A-4558BB9B141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BD0B00-CA1A-402C-8349-F7F4F05D9C3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D8384F-E003-4330-8E8F-71222EB022A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7F4309-FEDF-447F-A7E5-2CFBDA247C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D8384F-E003-4330-8E8F-71222EB022A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7F4309-FEDF-447F-A7E5-2CFBDA247C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9728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pic" sz="quarter" idx="15"/>
          </p:nvPr>
        </p:nvSpPr>
        <p:spPr>
          <a:xfrm>
            <a:off x="508000" y="2133600"/>
            <a:ext cx="5892800" cy="3505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823200" y="24130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823200" y="32258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7823200" y="40386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7823200" y="4851400"/>
            <a:ext cx="3556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6807200" y="2580998"/>
            <a:ext cx="812800" cy="365760"/>
          </a:xfrm>
          <a:solidFill>
            <a:srgbClr val="21ADD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6807200" y="3419197"/>
            <a:ext cx="812800" cy="365760"/>
          </a:xfrm>
          <a:solidFill>
            <a:srgbClr val="21ADD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6807200" y="4231998"/>
            <a:ext cx="812800" cy="365760"/>
          </a:xfrm>
          <a:solidFill>
            <a:srgbClr val="21ADD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6807200" y="5044798"/>
            <a:ext cx="812800" cy="365760"/>
          </a:xfrm>
          <a:solidFill>
            <a:srgbClr val="21ADD9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backgroun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TitleRectangle"/>
          <p:cNvSpPr/>
          <p:nvPr/>
        </p:nvSpPr>
        <p:spPr bwMode="white">
          <a:xfrm>
            <a:off x="2838450" y="0"/>
            <a:ext cx="9355138" cy="4048125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5060" name="Object 1879"/>
          <p:cNvGraphicFramePr>
            <a:graphicFrameLocks noChangeAspect="1"/>
          </p:cNvGraphicFramePr>
          <p:nvPr/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" r:id="rId3" imgW="12700" imgH="12700" progId="">
                  <p:embed/>
                </p:oleObj>
              </mc:Choice>
              <mc:Fallback>
                <p:oleObj name="" r:id="rId3" imgW="12700" imgH="12700" progId="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Working Draft Text"/>
          <p:cNvSpPr txBox="1">
            <a:spLocks noChangeArrowheads="1"/>
          </p:cNvSpPr>
          <p:nvPr/>
        </p:nvSpPr>
        <p:spPr bwMode="black">
          <a:xfrm>
            <a:off x="8151813" y="6415088"/>
            <a:ext cx="3797300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WORKING DRAFT</a:t>
            </a:r>
            <a:endParaRPr kumimoji="0" lang="x-none" sz="81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Working Draft"/>
          <p:cNvSpPr txBox="1">
            <a:spLocks noChangeArrowheads="1"/>
          </p:cNvSpPr>
          <p:nvPr/>
        </p:nvSpPr>
        <p:spPr bwMode="black">
          <a:xfrm>
            <a:off x="8151813" y="6540500"/>
            <a:ext cx="4040188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lvl="0" defTabSz="932180" eaLnBrk="1" hangingPunct="1">
              <a:buNone/>
            </a:pPr>
            <a:r>
              <a:rPr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Modified 10/07/2019 16:15 India Standard Time</a:t>
            </a:r>
            <a:endParaRPr lang="zh-CN" altLang="x-none" sz="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9" name="Printed"/>
          <p:cNvSpPr txBox="1">
            <a:spLocks noChangeArrowheads="1"/>
          </p:cNvSpPr>
          <p:nvPr/>
        </p:nvSpPr>
        <p:spPr bwMode="black">
          <a:xfrm>
            <a:off x="8151813" y="6667500"/>
            <a:ext cx="3797300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Printed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Document type" hidden="1"/>
          <p:cNvSpPr txBox="1">
            <a:spLocks noChangeArrowheads="1"/>
          </p:cNvSpPr>
          <p:nvPr/>
        </p:nvSpPr>
        <p:spPr bwMode="gray">
          <a:xfrm>
            <a:off x="3086100" y="3649663"/>
            <a:ext cx="8477250" cy="2254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14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Document type | Date</a:t>
            </a:r>
            <a:endParaRPr kumimoji="0" lang="x-none" sz="14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doc id" hidden="1"/>
          <p:cNvSpPr txBox="1">
            <a:spLocks noChangeArrowheads="1"/>
          </p:cNvSpPr>
          <p:nvPr/>
        </p:nvSpPr>
        <p:spPr bwMode="white">
          <a:xfrm>
            <a:off x="11487150" y="36513"/>
            <a:ext cx="401638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LogoImage"/>
          <p:cNvSpPr>
            <a:spLocks noEditPoints="1"/>
          </p:cNvSpPr>
          <p:nvPr/>
        </p:nvSpPr>
        <p:spPr bwMode="auto">
          <a:xfrm>
            <a:off x="3086100" y="153988"/>
            <a:ext cx="2962275" cy="242888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Disclaimer-English (United States)" hidden="1"/>
          <p:cNvSpPr>
            <a:spLocks noChangeArrowheads="1"/>
          </p:cNvSpPr>
          <p:nvPr/>
        </p:nvSpPr>
        <p:spPr bwMode="black">
          <a:xfrm>
            <a:off x="3086100" y="6535738"/>
            <a:ext cx="4821238" cy="255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21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AND PROPRIETARY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21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use of this material without specific permission of McKinsey &amp; Company is strictly prohibited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6"/>
            <a:ext cx="8478152" cy="502445"/>
          </a:xfrm>
          <a:prstGeom prst="rect">
            <a:avLst/>
          </a:prstGeom>
        </p:spPr>
        <p:txBody>
          <a:bodyPr/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/>
          <a:lstStyle>
            <a:lvl1pPr>
              <a:defRPr lang="x-none" sz="143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x-none" noProof="0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" r:id="rId2" imgW="12700" imgH="12700" progId="">
                  <p:embed/>
                </p:oleObj>
              </mc:Choice>
              <mc:Fallback>
                <p:oleObj name="" r:id="rId2" imgW="12700" imgH="12700" progId="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088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089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092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093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094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46105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106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107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108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109" name="MoonLegend3"/>
            <p:cNvGrpSpPr>
              <a:grpSpLocks noChangeAspect="1"/>
            </p:cNvGrpSpPr>
            <p:nvPr/>
          </p:nvGrpSpPr>
          <p:grpSpPr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6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DE3CBF-DE72-44CE-877A-9F99FF81079F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6097" name="Object 1576"/>
          <p:cNvGraphicFramePr>
            <a:graphicFrameLocks noChangeAspect="1"/>
          </p:cNvGraphicFramePr>
          <p:nvPr/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" r:id="rId15" imgW="5080" imgH="5080" progId="">
                  <p:embed/>
                </p:oleObj>
              </mc:Choice>
              <mc:Fallback>
                <p:oleObj name="" r:id="rId15" imgW="5080" imgH="5080" progId="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099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88"/>
            <a:ext cx="1362075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0" name="Picture 2" descr="Image result for Ministry of Panchayati Raj logo"/>
          <p:cNvPicPr>
            <a:picLocks noChangeAspect="1"/>
          </p:cNvPicPr>
          <p:nvPr userDrawn="1"/>
        </p:nvPicPr>
        <p:blipFill>
          <a:blip r:embed="rId18"/>
          <a:srcRect t="23982" b="26561"/>
          <a:stretch>
            <a:fillRect/>
          </a:stretch>
        </p:blipFill>
        <p:spPr>
          <a:xfrm>
            <a:off x="10564813" y="258763"/>
            <a:ext cx="1627187" cy="793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2" name="Straight Connector 121"/>
          <p:cNvCxnSpPr/>
          <p:nvPr/>
        </p:nvCxnSpPr>
        <p:spPr>
          <a:xfrm>
            <a:off x="1341438" y="1177925"/>
            <a:ext cx="10721975" cy="0"/>
          </a:xfrm>
          <a:prstGeom prst="line">
            <a:avLst/>
          </a:prstGeom>
          <a:ln w="28575">
            <a:solidFill>
              <a:srgbClr val="0354B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3"/>
          <p:cNvSpPr txBox="1">
            <a:spLocks noChangeArrowheads="1"/>
          </p:cNvSpPr>
          <p:nvPr/>
        </p:nvSpPr>
        <p:spPr bwMode="auto">
          <a:xfrm>
            <a:off x="1362075" y="1335088"/>
            <a:ext cx="10693400" cy="350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altLang="en-US" sz="163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362603" y="445483"/>
            <a:ext cx="8830226" cy="533848"/>
          </a:xfrm>
        </p:spPr>
        <p:txBody>
          <a:bodyPr/>
          <a:lstStyle>
            <a:lvl1pPr>
              <a:defRPr sz="3470" b="1">
                <a:solidFill>
                  <a:srgbClr val="250B8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" r:id="rId2" imgW="12700" imgH="12700" progId="">
                  <p:embed/>
                </p:oleObj>
              </mc:Choice>
              <mc:Fallback>
                <p:oleObj name="" r:id="rId2" imgW="12700" imgH="12700" progId="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112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113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116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117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118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47125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126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127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128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129" name="MoonLegend3"/>
            <p:cNvGrpSpPr>
              <a:grpSpLocks noChangeAspect="1"/>
            </p:cNvGrpSpPr>
            <p:nvPr/>
          </p:nvGrpSpPr>
          <p:grpSpPr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6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AF889B-2528-4029-BB25-2A1C9D944C87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Slide Number"/>
          <p:cNvSpPr txBox="1"/>
          <p:nvPr/>
        </p:nvSpPr>
        <p:spPr>
          <a:xfrm>
            <a:off x="11652250" y="6638925"/>
            <a:ext cx="131763" cy="1285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CF855A-F8B5-40E3-9E95-75334C9B930F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" r:id="rId2" imgW="12700" imgH="12700" progId="">
                  <p:embed/>
                </p:oleObj>
              </mc:Choice>
              <mc:Fallback>
                <p:oleObj name="" r:id="rId2" imgW="12700" imgH="12700" progId="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36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137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40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141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142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48149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150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151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152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153" name="MoonLegend3"/>
            <p:cNvGrpSpPr>
              <a:grpSpLocks noChangeAspect="1"/>
            </p:cNvGrpSpPr>
            <p:nvPr/>
          </p:nvGrpSpPr>
          <p:grpSpPr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6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92F37E-B19E-47FC-B6ED-4E8A3A6CEC7F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626850" y="6565900"/>
            <a:ext cx="282575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250C6-B38A-4B84-8BB2-3E89ABCE07E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626850" y="6565900"/>
            <a:ext cx="282575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A05FE3-A372-42B6-A105-6C82F388014C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8" y="1991018"/>
            <a:ext cx="5853024" cy="659459"/>
          </a:xfrm>
        </p:spPr>
        <p:txBody>
          <a:bodyPr/>
          <a:lstStyle>
            <a:lvl4pPr marL="467995" indent="0">
              <a:buNone/>
              <a:defRPr/>
            </a:lvl4pPr>
            <a:lvl5pPr marL="63246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backgroun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TitleRectangle"/>
          <p:cNvSpPr/>
          <p:nvPr/>
        </p:nvSpPr>
        <p:spPr bwMode="white">
          <a:xfrm>
            <a:off x="2838450" y="0"/>
            <a:ext cx="9355138" cy="4048125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9156" name="Object 1879"/>
          <p:cNvGraphicFramePr>
            <a:graphicFrameLocks noChangeAspect="1"/>
          </p:cNvGraphicFramePr>
          <p:nvPr/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" r:id="rId3" imgW="12700" imgH="12700" progId="">
                  <p:embed/>
                </p:oleObj>
              </mc:Choice>
              <mc:Fallback>
                <p:oleObj name="" r:id="rId3" imgW="12700" imgH="12700" progId="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Working Draft Text"/>
          <p:cNvSpPr txBox="1">
            <a:spLocks noChangeArrowheads="1"/>
          </p:cNvSpPr>
          <p:nvPr/>
        </p:nvSpPr>
        <p:spPr bwMode="black">
          <a:xfrm>
            <a:off x="8151813" y="6415088"/>
            <a:ext cx="3797300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WORKING DRAFT</a:t>
            </a:r>
            <a:endParaRPr kumimoji="0" lang="x-none" sz="81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Working Draft"/>
          <p:cNvSpPr txBox="1">
            <a:spLocks noChangeArrowheads="1"/>
          </p:cNvSpPr>
          <p:nvPr/>
        </p:nvSpPr>
        <p:spPr bwMode="black">
          <a:xfrm>
            <a:off x="8151813" y="6540500"/>
            <a:ext cx="4040188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lvl="0" defTabSz="932180" eaLnBrk="1" hangingPunct="1">
              <a:buNone/>
            </a:pPr>
            <a:r>
              <a:rPr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Modified 10/07/2019 16:15 India Standard Time</a:t>
            </a:r>
            <a:endParaRPr lang="zh-CN" altLang="x-none" sz="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9" name="Printed"/>
          <p:cNvSpPr txBox="1">
            <a:spLocks noChangeArrowheads="1"/>
          </p:cNvSpPr>
          <p:nvPr/>
        </p:nvSpPr>
        <p:spPr bwMode="black">
          <a:xfrm>
            <a:off x="8151813" y="6667500"/>
            <a:ext cx="3797300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Printed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Document type" hidden="1"/>
          <p:cNvSpPr txBox="1">
            <a:spLocks noChangeArrowheads="1"/>
          </p:cNvSpPr>
          <p:nvPr/>
        </p:nvSpPr>
        <p:spPr bwMode="gray">
          <a:xfrm>
            <a:off x="3086100" y="3649663"/>
            <a:ext cx="8477250" cy="2254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14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Document type | Date</a:t>
            </a:r>
            <a:endParaRPr kumimoji="0" lang="x-none" sz="14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doc id" hidden="1"/>
          <p:cNvSpPr txBox="1">
            <a:spLocks noChangeArrowheads="1"/>
          </p:cNvSpPr>
          <p:nvPr/>
        </p:nvSpPr>
        <p:spPr bwMode="white">
          <a:xfrm>
            <a:off x="11487150" y="36513"/>
            <a:ext cx="401638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LogoImage"/>
          <p:cNvSpPr>
            <a:spLocks noEditPoints="1"/>
          </p:cNvSpPr>
          <p:nvPr/>
        </p:nvSpPr>
        <p:spPr bwMode="auto">
          <a:xfrm>
            <a:off x="3086100" y="153988"/>
            <a:ext cx="2962275" cy="242888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Disclaimer-English (United States)" hidden="1"/>
          <p:cNvSpPr>
            <a:spLocks noChangeArrowheads="1"/>
          </p:cNvSpPr>
          <p:nvPr/>
        </p:nvSpPr>
        <p:spPr bwMode="black">
          <a:xfrm>
            <a:off x="3086100" y="6535738"/>
            <a:ext cx="4821238" cy="255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518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51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21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AND PROPRIETARY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21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use of this material without specific permission of McKinsey &amp; Company is strictly prohibited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6"/>
            <a:ext cx="8478152" cy="502445"/>
          </a:xfrm>
          <a:prstGeom prst="rect">
            <a:avLst/>
          </a:prstGeom>
        </p:spPr>
        <p:txBody>
          <a:bodyPr/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/>
          <a:lstStyle>
            <a:lvl1pPr>
              <a:defRPr lang="x-none" sz="143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x-none" noProof="0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" r:id="rId2" imgW="12700" imgH="12700" progId="">
                  <p:embed/>
                </p:oleObj>
              </mc:Choice>
              <mc:Fallback>
                <p:oleObj name="" r:id="rId2" imgW="12700" imgH="12700" progId="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184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185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188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189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190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50201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202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203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204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205" name="MoonLegend3"/>
            <p:cNvGrpSpPr>
              <a:grpSpLocks noChangeAspect="1"/>
            </p:cNvGrpSpPr>
            <p:nvPr/>
          </p:nvGrpSpPr>
          <p:grpSpPr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6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F4AC3A-1DF3-4B99-B734-404F6CDE0CC7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0193" name="Object 1576"/>
          <p:cNvGraphicFramePr>
            <a:graphicFrameLocks noChangeAspect="1"/>
          </p:cNvGraphicFramePr>
          <p:nvPr/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" r:id="rId15" imgW="5080" imgH="5080" progId="">
                  <p:embed/>
                </p:oleObj>
              </mc:Choice>
              <mc:Fallback>
                <p:oleObj name="" r:id="rId15" imgW="5080" imgH="5080" progId="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195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88"/>
            <a:ext cx="1362075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96" name="Picture 2" descr="Image result for Ministry of Panchayati Raj logo"/>
          <p:cNvPicPr>
            <a:picLocks noChangeAspect="1"/>
          </p:cNvPicPr>
          <p:nvPr userDrawn="1"/>
        </p:nvPicPr>
        <p:blipFill>
          <a:blip r:embed="rId18"/>
          <a:srcRect t="23982" b="26561"/>
          <a:stretch>
            <a:fillRect/>
          </a:stretch>
        </p:blipFill>
        <p:spPr>
          <a:xfrm>
            <a:off x="10564813" y="258763"/>
            <a:ext cx="1627187" cy="793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2" name="Straight Connector 121"/>
          <p:cNvCxnSpPr/>
          <p:nvPr/>
        </p:nvCxnSpPr>
        <p:spPr>
          <a:xfrm>
            <a:off x="1341438" y="1177925"/>
            <a:ext cx="10721975" cy="0"/>
          </a:xfrm>
          <a:prstGeom prst="line">
            <a:avLst/>
          </a:prstGeom>
          <a:ln w="28575">
            <a:solidFill>
              <a:srgbClr val="0354B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3"/>
          <p:cNvSpPr txBox="1">
            <a:spLocks noChangeArrowheads="1"/>
          </p:cNvSpPr>
          <p:nvPr/>
        </p:nvSpPr>
        <p:spPr bwMode="auto">
          <a:xfrm>
            <a:off x="1362075" y="1335088"/>
            <a:ext cx="10693400" cy="350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altLang="en-US" sz="163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362603" y="445483"/>
            <a:ext cx="8830226" cy="533848"/>
          </a:xfrm>
        </p:spPr>
        <p:txBody>
          <a:bodyPr/>
          <a:lstStyle>
            <a:lvl1pPr>
              <a:defRPr sz="3470" b="1">
                <a:solidFill>
                  <a:srgbClr val="250B8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" r:id="rId2" imgW="12700" imgH="12700" progId="">
                  <p:embed/>
                </p:oleObj>
              </mc:Choice>
              <mc:Fallback>
                <p:oleObj name="" r:id="rId2" imgW="12700" imgH="12700" progId="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208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209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212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213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214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51221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22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23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24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25" name="MoonLegend3"/>
            <p:cNvGrpSpPr>
              <a:grpSpLocks noChangeAspect="1"/>
            </p:cNvGrpSpPr>
            <p:nvPr/>
          </p:nvGrpSpPr>
          <p:grpSpPr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6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EFE87-CE7C-4B87-B1D6-EFEDF04DF29B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Slide Number"/>
          <p:cNvSpPr txBox="1"/>
          <p:nvPr/>
        </p:nvSpPr>
        <p:spPr>
          <a:xfrm>
            <a:off x="11652250" y="6638925"/>
            <a:ext cx="131763" cy="1285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0D7EBD-744E-4595-A555-806F0FEBACC5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" r:id="rId2" imgW="12700" imgH="12700" progId="">
                  <p:embed/>
                </p:oleObj>
              </mc:Choice>
              <mc:Fallback>
                <p:oleObj name="" r:id="rId2" imgW="12700" imgH="12700" progId="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232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233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236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237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238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52245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246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247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248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249" name="MoonLegend3"/>
            <p:cNvGrpSpPr>
              <a:grpSpLocks noChangeAspect="1"/>
            </p:cNvGrpSpPr>
            <p:nvPr/>
          </p:nvGrpSpPr>
          <p:grpSpPr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6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FB7573-0234-4BB8-BC08-6F063247B14C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626850" y="6565900"/>
            <a:ext cx="282575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2269A4-A078-414F-87FC-14F57B6E0AA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626850" y="6565900"/>
            <a:ext cx="282575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EE4A3A-F9F2-4C08-B54E-5A842D1CC5B3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8" y="1991018"/>
            <a:ext cx="5853024" cy="659459"/>
          </a:xfrm>
        </p:spPr>
        <p:txBody>
          <a:bodyPr/>
          <a:lstStyle>
            <a:lvl4pPr marL="467995" indent="0">
              <a:buNone/>
              <a:defRPr/>
            </a:lvl4pPr>
            <a:lvl5pPr marL="63246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3968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109538"/>
            <a:ext cx="1123950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53988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8"/>
            <a:ext cx="10515600" cy="1325563"/>
          </a:xfrm>
        </p:spPr>
        <p:txBody>
          <a:bodyPr>
            <a:normAutofit/>
          </a:bodyPr>
          <a:lstStyle>
            <a:lvl1pPr>
              <a:defRPr sz="345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FEF29-A430-4B29-AA96-81246246EE5F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C4138-6A89-4E43-B87F-A8C7B182C04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57150"/>
            <a:ext cx="112395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93675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8"/>
            <a:ext cx="10515600" cy="1325563"/>
          </a:xfrm>
        </p:spPr>
        <p:txBody>
          <a:bodyPr>
            <a:normAutofit/>
          </a:bodyPr>
          <a:lstStyle>
            <a:lvl1pPr>
              <a:defRPr sz="345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D67D3-168E-4DE5-B825-E951C5B74694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CB0632-1B29-4B0F-9E15-71AEBAE58C2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3968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109538"/>
            <a:ext cx="1123950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53988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8"/>
            <a:ext cx="10515600" cy="1325563"/>
          </a:xfrm>
        </p:spPr>
        <p:txBody>
          <a:bodyPr>
            <a:normAutofit/>
          </a:bodyPr>
          <a:lstStyle>
            <a:lvl1pPr>
              <a:defRPr sz="345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14346F-C2D1-4449-A22B-06CF4763406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A66AE5-6507-47FA-AD55-7FE9B0E63B2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3968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109538"/>
            <a:ext cx="1123950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53988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2"/>
            <a:ext cx="10515600" cy="1325563"/>
          </a:xfrm>
        </p:spPr>
        <p:txBody>
          <a:bodyPr>
            <a:normAutofit/>
          </a:bodyPr>
          <a:lstStyle>
            <a:lvl1pPr>
              <a:defRPr sz="460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9419F9-1360-4601-B8E8-44474034435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10AD96-7F92-49ED-A1B8-0C975ABA9C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109538"/>
            <a:ext cx="1123950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53988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2"/>
            <a:ext cx="10515600" cy="1325563"/>
          </a:xfrm>
        </p:spPr>
        <p:txBody>
          <a:bodyPr>
            <a:normAutofit/>
          </a:bodyPr>
          <a:lstStyle>
            <a:lvl1pPr>
              <a:defRPr sz="460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CF1409-6F3B-4B83-BBD4-011D49640A8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5F8C9-F038-4D16-88C0-CF1B0EB1E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3968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109538"/>
            <a:ext cx="1123950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53988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2"/>
            <a:ext cx="10515600" cy="1325563"/>
          </a:xfrm>
        </p:spPr>
        <p:txBody>
          <a:bodyPr>
            <a:normAutofit/>
          </a:bodyPr>
          <a:lstStyle>
            <a:lvl1pPr>
              <a:defRPr sz="460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454D5F-C4F1-4F5D-9A6E-66E201A14D3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E6ADE5-F7D3-42DB-8C7F-39FD91451D5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gradFill rotWithShape="1">
          <a:gsLst>
            <a:gs pos="0">
              <a:srgbClr val="F2F2F2">
                <a:alpha val="100000"/>
              </a:srgbClr>
            </a:gs>
            <a:gs pos="45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" r:id="rId3" imgW="12700" imgH="12700" progId="">
                  <p:embed/>
                </p:oleObj>
              </mc:Choice>
              <mc:Fallback>
                <p:oleObj name="" r:id="rId3" imgW="12700" imgH="12700" progId="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496888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5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4775" marR="0" lvl="0" indent="-104775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48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/>
          <a:p>
            <a:pPr marL="621665" marR="0" lvl="0" indent="-621665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: Source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464" name="ACET" hidden="1"/>
          <p:cNvGrpSpPr/>
          <p:nvPr userDrawn="1"/>
        </p:nvGrpSpPr>
        <p:grpSpPr>
          <a:xfrm>
            <a:off x="1976438" y="1270000"/>
            <a:ext cx="5800725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Title</a:t>
              </a:r>
              <a:endParaRPr kumimoji="0" lang="x-none" sz="16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of measure</a:t>
              </a: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465" name="Sticker" hidden="1"/>
          <p:cNvGrpSpPr/>
          <p:nvPr userDrawn="1"/>
        </p:nvGrpSpPr>
        <p:grpSpPr>
          <a:xfrm>
            <a:off x="11395075" y="292100"/>
            <a:ext cx="492125" cy="155575"/>
            <a:chOff x="8378576" y="285750"/>
            <a:chExt cx="362199" cy="153247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89092" y="285750"/>
              <a:ext cx="351683" cy="1501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815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STICKER</a:t>
              </a:r>
              <a:endPara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5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53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468" name="LegendBoxes" hidden="1"/>
          <p:cNvGrpSpPr/>
          <p:nvPr userDrawn="1"/>
        </p:nvGrpSpPr>
        <p:grpSpPr>
          <a:xfrm>
            <a:off x="10768013" y="285750"/>
            <a:ext cx="874712" cy="1017588"/>
            <a:chOff x="7835905" y="279400"/>
            <a:chExt cx="642607" cy="997680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296"/>
              <a:ext cx="165608" cy="160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560"/>
              <a:ext cx="165608" cy="1603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1938"/>
              <a:ext cx="165608" cy="16031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2758"/>
              <a:ext cx="165608" cy="16031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149" y="279400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149" y="548665"/>
              <a:ext cx="388363" cy="185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149" y="821042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149" y="1091863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469" name="LegendLines" hidden="1"/>
          <p:cNvGrpSpPr/>
          <p:nvPr userDrawn="1"/>
        </p:nvGrpSpPr>
        <p:grpSpPr>
          <a:xfrm>
            <a:off x="10348913" y="285750"/>
            <a:ext cx="1293812" cy="746125"/>
            <a:chOff x="7540629" y="279400"/>
            <a:chExt cx="950580" cy="730983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606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867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551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813" y="279400"/>
              <a:ext cx="388396" cy="185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813" y="545354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813" y="825305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470" name="LegendMoons" hidden="1"/>
          <p:cNvGrpSpPr/>
          <p:nvPr userDrawn="1"/>
        </p:nvGrpSpPr>
        <p:grpSpPr>
          <a:xfrm>
            <a:off x="10677525" y="255588"/>
            <a:ext cx="965200" cy="1333500"/>
            <a:chOff x="7769225" y="250825"/>
            <a:chExt cx="709283" cy="1306516"/>
          </a:xfrm>
        </p:grpSpPr>
        <p:grpSp>
          <p:nvGrpSpPr>
            <p:cNvPr id="19484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85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86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87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88" name="MoonLegend3"/>
            <p:cNvGrpSpPr>
              <a:grpSpLocks noChangeAspect="1"/>
            </p:cNvGrpSpPr>
            <p:nvPr/>
          </p:nvGrpSpPr>
          <p:grpSpPr>
            <a:xfrm>
              <a:off x="7769225" y="799305"/>
              <a:ext cx="209550" cy="204312"/>
              <a:chOff x="4495" y="1198"/>
              <a:chExt cx="160" cy="156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90036" y="263268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90036" y="538569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90036" y="812315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90036" y="1084507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90036" y="1359808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883275" y="6581775"/>
            <a:ext cx="284163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F2892E-2B13-4446-95E7-AA3CF6662A9B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472" name="background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TitleRectangle"/>
          <p:cNvSpPr/>
          <p:nvPr/>
        </p:nvSpPr>
        <p:spPr bwMode="white">
          <a:xfrm>
            <a:off x="2838450" y="0"/>
            <a:ext cx="9355138" cy="4048125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474" name="Object 65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" r:id="rId18" imgW="12700" imgH="12700" progId="">
                  <p:embed/>
                </p:oleObj>
              </mc:Choice>
              <mc:Fallback>
                <p:oleObj name="" r:id="rId18" imgW="12700" imgH="12700" progId="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Working Draft Text"/>
          <p:cNvSpPr txBox="1">
            <a:spLocks noChangeArrowheads="1"/>
          </p:cNvSpPr>
          <p:nvPr/>
        </p:nvSpPr>
        <p:spPr bwMode="black">
          <a:xfrm>
            <a:off x="8153400" y="6415088"/>
            <a:ext cx="379571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WORKING DRAFT</a:t>
            </a:r>
            <a:endParaRPr kumimoji="0" lang="x-none" sz="81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Working Draft"/>
          <p:cNvSpPr txBox="1">
            <a:spLocks noChangeArrowheads="1"/>
          </p:cNvSpPr>
          <p:nvPr/>
        </p:nvSpPr>
        <p:spPr bwMode="black">
          <a:xfrm>
            <a:off x="8153400" y="6540500"/>
            <a:ext cx="4038600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lvl="0" eaLnBrk="1" hangingPunct="1">
              <a:buNone/>
            </a:pPr>
            <a:r>
              <a:rPr sz="800" dirty="0">
                <a:solidFill>
                  <a:srgbClr val="FFFFFF"/>
                </a:solidFill>
                <a:latin typeface="Arial" panose="020B0604020202020204" pitchFamily="34" charset="0"/>
              </a:rPr>
              <a:t>Last Modified 10/07/2019 16:15 India Standard Time</a:t>
            </a:r>
            <a:endParaRPr lang="zh-CN" altLang="x-none" sz="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" name="Printed"/>
          <p:cNvSpPr txBox="1">
            <a:spLocks noChangeArrowheads="1"/>
          </p:cNvSpPr>
          <p:nvPr/>
        </p:nvSpPr>
        <p:spPr bwMode="black">
          <a:xfrm>
            <a:off x="8153400" y="6665913"/>
            <a:ext cx="379571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Printed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" name="Document type" hidden="1"/>
          <p:cNvSpPr txBox="1">
            <a:spLocks noChangeArrowheads="1"/>
          </p:cNvSpPr>
          <p:nvPr/>
        </p:nvSpPr>
        <p:spPr bwMode="gray">
          <a:xfrm>
            <a:off x="3086100" y="3651250"/>
            <a:ext cx="8477250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14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 type | Date</a:t>
            </a:r>
            <a:endParaRPr kumimoji="0" lang="x-none" sz="14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doc id" hidden="1"/>
          <p:cNvSpPr txBox="1">
            <a:spLocks noChangeArrowheads="1"/>
          </p:cNvSpPr>
          <p:nvPr/>
        </p:nvSpPr>
        <p:spPr bwMode="white">
          <a:xfrm>
            <a:off x="11487150" y="36513"/>
            <a:ext cx="403225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" name="LogoImage"/>
          <p:cNvSpPr>
            <a:spLocks noEditPoints="1"/>
          </p:cNvSpPr>
          <p:nvPr/>
        </p:nvSpPr>
        <p:spPr bwMode="auto">
          <a:xfrm>
            <a:off x="3086100" y="153988"/>
            <a:ext cx="2962275" cy="242888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93297" tIns="46649" rIns="93297" bIns="46649"/>
          <a:lstStyle>
            <a:defPPr>
              <a:defRPr lang="x-non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x-none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" name="Disclaimer-English (United States)" hidden="1"/>
          <p:cNvSpPr>
            <a:spLocks noChangeArrowheads="1"/>
          </p:cNvSpPr>
          <p:nvPr/>
        </p:nvSpPr>
        <p:spPr bwMode="black">
          <a:xfrm>
            <a:off x="3086100" y="6535738"/>
            <a:ext cx="4822825" cy="250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/>
          <a:p>
            <a:pPr marL="0" marR="0" lvl="0" indent="0" algn="l" defTabSz="8210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AND PROPRIETARY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8210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Any use of this material without specific permission of McKinsey &amp; Company is strictly prohibited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085967" y="1463558"/>
            <a:ext cx="8478152" cy="502445"/>
          </a:xfrm>
          <a:prstGeom prst="rect">
            <a:avLst/>
          </a:prstGeom>
        </p:spPr>
        <p:txBody>
          <a:bodyPr/>
          <a:lstStyle>
            <a:lvl1pPr>
              <a:defRPr lang="x-none"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085967" y="3182433"/>
            <a:ext cx="8478152" cy="219820"/>
          </a:xfrm>
          <a:prstGeom prst="rect">
            <a:avLst/>
          </a:prstGeom>
        </p:spPr>
        <p:txBody>
          <a:bodyPr/>
          <a:lstStyle>
            <a:lvl1pPr>
              <a:defRPr lang="x-none" sz="143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x-none" noProof="0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" r:id="rId3" imgW="12700" imgH="12700" progId="">
                  <p:embed/>
                </p:oleObj>
              </mc:Choice>
              <mc:Fallback>
                <p:oleObj name="" r:id="rId3" imgW="12700" imgH="12700" progId="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496888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5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4775" marR="0" lvl="0" indent="-104775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48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/>
          <a:p>
            <a:pPr marL="621665" marR="0" lvl="0" indent="-621665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: Source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488" name="ACET" hidden="1"/>
          <p:cNvGrpSpPr/>
          <p:nvPr userDrawn="1"/>
        </p:nvGrpSpPr>
        <p:grpSpPr>
          <a:xfrm>
            <a:off x="1976438" y="1270000"/>
            <a:ext cx="5800725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Title</a:t>
              </a:r>
              <a:endParaRPr kumimoji="0" lang="x-none" sz="16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of measure</a:t>
              </a: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489" name="Sticker" hidden="1"/>
          <p:cNvGrpSpPr/>
          <p:nvPr userDrawn="1"/>
        </p:nvGrpSpPr>
        <p:grpSpPr>
          <a:xfrm>
            <a:off x="11395075" y="292100"/>
            <a:ext cx="492125" cy="155575"/>
            <a:chOff x="8378576" y="285750"/>
            <a:chExt cx="362199" cy="153247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89092" y="285750"/>
              <a:ext cx="351683" cy="1501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815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STICKER</a:t>
              </a:r>
              <a:endPara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5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53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492" name="LegendBoxes" hidden="1"/>
          <p:cNvGrpSpPr/>
          <p:nvPr userDrawn="1"/>
        </p:nvGrpSpPr>
        <p:grpSpPr>
          <a:xfrm>
            <a:off x="10768013" y="285750"/>
            <a:ext cx="874712" cy="1017588"/>
            <a:chOff x="7835905" y="279400"/>
            <a:chExt cx="642607" cy="997680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296"/>
              <a:ext cx="165608" cy="160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560"/>
              <a:ext cx="165608" cy="1603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1938"/>
              <a:ext cx="165608" cy="16031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2758"/>
              <a:ext cx="165608" cy="16031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149" y="279400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149" y="548665"/>
              <a:ext cx="388363" cy="185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149" y="821042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149" y="1091863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493" name="LegendLines" hidden="1"/>
          <p:cNvGrpSpPr/>
          <p:nvPr userDrawn="1"/>
        </p:nvGrpSpPr>
        <p:grpSpPr>
          <a:xfrm>
            <a:off x="10348913" y="285750"/>
            <a:ext cx="1293812" cy="746125"/>
            <a:chOff x="7540629" y="279400"/>
            <a:chExt cx="950580" cy="730983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606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867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551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813" y="279400"/>
              <a:ext cx="388396" cy="185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813" y="545354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813" y="825305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494" name="LegendMoons" hidden="1"/>
          <p:cNvGrpSpPr/>
          <p:nvPr userDrawn="1"/>
        </p:nvGrpSpPr>
        <p:grpSpPr>
          <a:xfrm>
            <a:off x="10677525" y="255588"/>
            <a:ext cx="965200" cy="1333500"/>
            <a:chOff x="7769225" y="250825"/>
            <a:chExt cx="709283" cy="1306516"/>
          </a:xfrm>
        </p:grpSpPr>
        <p:grpSp>
          <p:nvGrpSpPr>
            <p:cNvPr id="20504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05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06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07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08" name="MoonLegend3"/>
            <p:cNvGrpSpPr>
              <a:grpSpLocks noChangeAspect="1"/>
            </p:cNvGrpSpPr>
            <p:nvPr/>
          </p:nvGrpSpPr>
          <p:grpSpPr>
            <a:xfrm>
              <a:off x="7769225" y="799305"/>
              <a:ext cx="209550" cy="204312"/>
              <a:chOff x="4495" y="1198"/>
              <a:chExt cx="160" cy="156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90036" y="263268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90036" y="538569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90036" y="812315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90036" y="1084507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90036" y="1359808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883275" y="6581775"/>
            <a:ext cx="284163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FC503A-A41C-46F2-BB56-BF8203621CD5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0496" name="Object 62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" r:id="rId17" imgW="5080" imgH="5080" progId="">
                  <p:embed/>
                </p:oleObj>
              </mc:Choice>
              <mc:Fallback>
                <p:oleObj name="" r:id="rId17" imgW="5080" imgH="5080" progId="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53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498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88"/>
            <a:ext cx="1362075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Picture 2" descr="Image result for Ministry of Panchayati Raj logo"/>
          <p:cNvPicPr>
            <a:picLocks noChangeAspect="1"/>
          </p:cNvPicPr>
          <p:nvPr userDrawn="1"/>
        </p:nvPicPr>
        <p:blipFill>
          <a:blip r:embed="rId20"/>
          <a:srcRect t="23982" b="26561"/>
          <a:stretch>
            <a:fillRect/>
          </a:stretch>
        </p:blipFill>
        <p:spPr>
          <a:xfrm>
            <a:off x="10564813" y="258763"/>
            <a:ext cx="1627187" cy="793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1" name="Straight Connector 120"/>
          <p:cNvCxnSpPr/>
          <p:nvPr/>
        </p:nvCxnSpPr>
        <p:spPr>
          <a:xfrm>
            <a:off x="1341438" y="1177925"/>
            <a:ext cx="10723563" cy="0"/>
          </a:xfrm>
          <a:prstGeom prst="line">
            <a:avLst/>
          </a:prstGeom>
          <a:ln w="28575">
            <a:solidFill>
              <a:srgbClr val="0354B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63663" y="1335088"/>
            <a:ext cx="10691813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362603" y="445483"/>
            <a:ext cx="8830227" cy="533848"/>
          </a:xfrm>
        </p:spPr>
        <p:txBody>
          <a:bodyPr/>
          <a:lstStyle>
            <a:lvl1pPr>
              <a:defRPr sz="3470" b="1">
                <a:solidFill>
                  <a:srgbClr val="250B8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Only">
    <p:bg>
      <p:bgPr>
        <a:gradFill rotWithShape="1">
          <a:gsLst>
            <a:gs pos="0">
              <a:srgbClr val="F2F2F2">
                <a:alpha val="100000"/>
              </a:srgbClr>
            </a:gs>
            <a:gs pos="45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" r:id="rId3" imgW="12700" imgH="12700" progId="">
                  <p:embed/>
                </p:oleObj>
              </mc:Choice>
              <mc:Fallback>
                <p:oleObj name="" r:id="rId3" imgW="12700" imgH="12700" progId="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496888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5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4775" marR="0" lvl="0" indent="-104775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48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/>
          <a:p>
            <a:pPr marL="621665" marR="0" lvl="0" indent="-621665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: Source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512" name="ACET" hidden="1"/>
          <p:cNvGrpSpPr/>
          <p:nvPr userDrawn="1"/>
        </p:nvGrpSpPr>
        <p:grpSpPr>
          <a:xfrm>
            <a:off x="1976438" y="1270000"/>
            <a:ext cx="5800725" cy="531813"/>
            <a:chOff x="915" y="702"/>
            <a:chExt cx="2686" cy="328"/>
          </a:xfrm>
        </p:grpSpPr>
        <p:cxnSp>
          <p:nvCxnSpPr>
            <p:cNvPr id="71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72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Title</a:t>
              </a:r>
              <a:endParaRPr kumimoji="0" lang="x-none" sz="16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of measure</a:t>
              </a: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513" name="Sticker" hidden="1"/>
          <p:cNvGrpSpPr/>
          <p:nvPr userDrawn="1"/>
        </p:nvGrpSpPr>
        <p:grpSpPr>
          <a:xfrm>
            <a:off x="11395075" y="292100"/>
            <a:ext cx="492125" cy="155575"/>
            <a:chOff x="8378576" y="285750"/>
            <a:chExt cx="362199" cy="153247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gray">
            <a:xfrm>
              <a:off x="8389092" y="285750"/>
              <a:ext cx="351683" cy="1501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815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STICKER</a:t>
              </a:r>
              <a:endPara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76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77" name="SlideBottomBar" hidden="1"/>
          <p:cNvSpPr/>
          <p:nvPr/>
        </p:nvSpPr>
        <p:spPr>
          <a:xfrm>
            <a:off x="11576050" y="6456363"/>
            <a:ext cx="61913" cy="125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53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516" name="LegendBoxes" hidden="1"/>
          <p:cNvGrpSpPr/>
          <p:nvPr userDrawn="1"/>
        </p:nvGrpSpPr>
        <p:grpSpPr>
          <a:xfrm>
            <a:off x="10768013" y="285750"/>
            <a:ext cx="874712" cy="1017588"/>
            <a:chOff x="7835905" y="279400"/>
            <a:chExt cx="642607" cy="997680"/>
          </a:xfrm>
        </p:grpSpPr>
        <p:sp>
          <p:nvSpPr>
            <p:cNvPr id="80" name="RectangleLegend1"/>
            <p:cNvSpPr>
              <a:spLocks noChangeArrowheads="1"/>
            </p:cNvSpPr>
            <p:nvPr/>
          </p:nvSpPr>
          <p:spPr bwMode="gray">
            <a:xfrm>
              <a:off x="7835905" y="290296"/>
              <a:ext cx="165608" cy="160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Legend2"/>
            <p:cNvSpPr>
              <a:spLocks noChangeArrowheads="1"/>
            </p:cNvSpPr>
            <p:nvPr/>
          </p:nvSpPr>
          <p:spPr bwMode="gray">
            <a:xfrm>
              <a:off x="7835905" y="559560"/>
              <a:ext cx="165608" cy="1603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Legend3"/>
            <p:cNvSpPr>
              <a:spLocks noChangeArrowheads="1"/>
            </p:cNvSpPr>
            <p:nvPr/>
          </p:nvSpPr>
          <p:spPr bwMode="gray">
            <a:xfrm>
              <a:off x="7835905" y="831938"/>
              <a:ext cx="165608" cy="16031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Legend4"/>
            <p:cNvSpPr>
              <a:spLocks noChangeArrowheads="1"/>
            </p:cNvSpPr>
            <p:nvPr/>
          </p:nvSpPr>
          <p:spPr bwMode="gray">
            <a:xfrm>
              <a:off x="7835905" y="1102758"/>
              <a:ext cx="165608" cy="16031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8090149" y="279400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8090149" y="548665"/>
              <a:ext cx="388363" cy="185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Legend3"/>
            <p:cNvSpPr>
              <a:spLocks noChangeArrowheads="1"/>
            </p:cNvSpPr>
            <p:nvPr/>
          </p:nvSpPr>
          <p:spPr bwMode="gray">
            <a:xfrm>
              <a:off x="8090149" y="821042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egend4"/>
            <p:cNvSpPr>
              <a:spLocks noChangeArrowheads="1"/>
            </p:cNvSpPr>
            <p:nvPr/>
          </p:nvSpPr>
          <p:spPr bwMode="gray">
            <a:xfrm>
              <a:off x="8090149" y="1091863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517" name="LegendLines" hidden="1"/>
          <p:cNvGrpSpPr/>
          <p:nvPr userDrawn="1"/>
        </p:nvGrpSpPr>
        <p:grpSpPr>
          <a:xfrm>
            <a:off x="10348913" y="285750"/>
            <a:ext cx="1293812" cy="746125"/>
            <a:chOff x="7540629" y="279400"/>
            <a:chExt cx="950580" cy="730983"/>
          </a:xfrm>
        </p:grpSpPr>
        <p:sp>
          <p:nvSpPr>
            <p:cNvPr id="89" name="LineLegend1"/>
            <p:cNvSpPr>
              <a:spLocks noChangeShapeType="1"/>
            </p:cNvSpPr>
            <p:nvPr/>
          </p:nvSpPr>
          <p:spPr bwMode="gray">
            <a:xfrm>
              <a:off x="7540629" y="369606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ineLegend2"/>
            <p:cNvSpPr>
              <a:spLocks noChangeShapeType="1"/>
            </p:cNvSpPr>
            <p:nvPr/>
          </p:nvSpPr>
          <p:spPr bwMode="gray">
            <a:xfrm>
              <a:off x="7540629" y="63867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LineLegend3"/>
            <p:cNvSpPr>
              <a:spLocks noChangeShapeType="1"/>
            </p:cNvSpPr>
            <p:nvPr/>
          </p:nvSpPr>
          <p:spPr bwMode="gray">
            <a:xfrm>
              <a:off x="7540629" y="91551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Legend1"/>
            <p:cNvSpPr>
              <a:spLocks noChangeArrowheads="1"/>
            </p:cNvSpPr>
            <p:nvPr/>
          </p:nvSpPr>
          <p:spPr bwMode="gray">
            <a:xfrm>
              <a:off x="8102813" y="279400"/>
              <a:ext cx="388396" cy="185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gray">
            <a:xfrm>
              <a:off x="8102813" y="545354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8102813" y="825305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518" name="LegendMoons" hidden="1"/>
          <p:cNvGrpSpPr/>
          <p:nvPr userDrawn="1"/>
        </p:nvGrpSpPr>
        <p:grpSpPr>
          <a:xfrm>
            <a:off x="10677525" y="255588"/>
            <a:ext cx="965200" cy="1333500"/>
            <a:chOff x="7769225" y="250825"/>
            <a:chExt cx="709283" cy="1306516"/>
          </a:xfrm>
        </p:grpSpPr>
        <p:grpSp>
          <p:nvGrpSpPr>
            <p:cNvPr id="21524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14" name="Oval 38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Arc 39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525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12" name="Oval 41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Arc 42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526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10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527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08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528" name="MoonLegend3"/>
            <p:cNvGrpSpPr>
              <a:grpSpLocks noChangeAspect="1"/>
            </p:cNvGrpSpPr>
            <p:nvPr/>
          </p:nvGrpSpPr>
          <p:grpSpPr>
            <a:xfrm>
              <a:off x="7769225" y="799305"/>
              <a:ext cx="209550" cy="204312"/>
              <a:chOff x="4495" y="1198"/>
              <a:chExt cx="160" cy="156"/>
            </a:xfrm>
          </p:grpSpPr>
          <p:sp>
            <p:nvSpPr>
              <p:cNvPr id="10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8090036" y="263268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Legend2"/>
            <p:cNvSpPr>
              <a:spLocks noChangeArrowheads="1"/>
            </p:cNvSpPr>
            <p:nvPr/>
          </p:nvSpPr>
          <p:spPr bwMode="gray">
            <a:xfrm>
              <a:off x="8090036" y="538569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Legend3"/>
            <p:cNvSpPr>
              <a:spLocks noChangeArrowheads="1"/>
            </p:cNvSpPr>
            <p:nvPr/>
          </p:nvSpPr>
          <p:spPr bwMode="gray">
            <a:xfrm>
              <a:off x="8090036" y="812315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Legend4"/>
            <p:cNvSpPr>
              <a:spLocks noChangeArrowheads="1"/>
            </p:cNvSpPr>
            <p:nvPr/>
          </p:nvSpPr>
          <p:spPr bwMode="gray">
            <a:xfrm>
              <a:off x="8090036" y="1084507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Legend5"/>
            <p:cNvSpPr>
              <a:spLocks noChangeArrowheads="1"/>
            </p:cNvSpPr>
            <p:nvPr/>
          </p:nvSpPr>
          <p:spPr bwMode="gray">
            <a:xfrm>
              <a:off x="8090036" y="1359808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883275" y="6581775"/>
            <a:ext cx="284163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2E7E98-342A-4531-878C-F2ABF962C1F9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" name="Slide Number"/>
          <p:cNvSpPr txBox="1"/>
          <p:nvPr/>
        </p:nvSpPr>
        <p:spPr>
          <a:xfrm>
            <a:off x="11652250" y="6638925"/>
            <a:ext cx="125413" cy="1238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1138A-E11A-4555-BADB-BF3977417F60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8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53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x-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/>
          <p:nvPr userDrawn="1"/>
        </p:nvGrpSpPr>
        <p:grpSpPr>
          <a:xfrm>
            <a:off x="0" y="1628775"/>
            <a:ext cx="12192000" cy="4470400"/>
            <a:chOff x="0" y="1628775"/>
            <a:chExt cx="12198350" cy="4469625"/>
          </a:xfrm>
        </p:grpSpPr>
        <p:sp>
          <p:nvSpPr>
            <p:cNvPr id="6" name="Freeform 8"/>
            <p:cNvSpPr/>
            <p:nvPr/>
          </p:nvSpPr>
          <p:spPr bwMode="gray">
            <a:xfrm>
              <a:off x="3073413" y="1628775"/>
              <a:ext cx="9124937" cy="3318888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6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pic>
          <p:nvPicPr>
            <p:cNvPr id="22534" name="Picture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1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8163" y="5865813"/>
            <a:ext cx="1120775" cy="67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5697" y="765408"/>
            <a:ext cx="8504955" cy="860400"/>
          </a:xfrm>
        </p:spPr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5697" y="1731941"/>
            <a:ext cx="6219715" cy="968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5">
                <a:solidFill>
                  <a:schemeClr val="bg2"/>
                </a:solidFill>
                <a:latin typeface="EYInterstate Light" panose="02000506000000020004" pitchFamily="2" charset="0"/>
              </a:defRPr>
            </a:lvl1pPr>
            <a:lvl2pPr marL="0" indent="0" algn="l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4">
                <a:lumMod val="50000"/>
              </a:schemeClr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425600"/>
            <a:ext cx="10972800" cy="4698000"/>
          </a:xfrm>
          <a:prstGeom prst="rect">
            <a:avLst/>
          </a:prstGeom>
        </p:spPr>
        <p:txBody>
          <a:bodyPr lIns="0"/>
          <a:lstStyle>
            <a:lvl1pPr>
              <a:defRPr lang="en-US" sz="1625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4" y="1425600"/>
            <a:ext cx="10972800" cy="4698000"/>
          </a:xfrm>
          <a:prstGeom prst="rect">
            <a:avLst/>
          </a:prstGeom>
        </p:spPr>
        <p:txBody>
          <a:bodyPr lIns="0"/>
          <a:lstStyle>
            <a:lvl1pPr marL="238125" indent="-238125">
              <a:defRPr sz="1625"/>
            </a:lvl1pPr>
            <a:lvl2pPr marL="407035" indent="-151765">
              <a:defRPr/>
            </a:lvl2pPr>
            <a:lvl3pPr marL="566420" indent="-166370">
              <a:defRPr/>
            </a:lvl3pPr>
            <a:lvl4pPr marL="731520" indent="-151765">
              <a:defRPr/>
            </a:lvl4pPr>
            <a:lvl5pPr marL="889000" indent="-157480"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4" y="274641"/>
            <a:ext cx="10972800" cy="779462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gray">
          <a:xfrm>
            <a:off x="598488" y="1057275"/>
            <a:ext cx="10987088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82619" tIns="41309" rIns="82619" bIns="4130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6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pic>
        <p:nvPicPr>
          <p:cNvPr id="26627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88" y="6289675"/>
            <a:ext cx="455612" cy="36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09604" y="274641"/>
            <a:ext cx="10972800" cy="779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gray">
          <a:xfrm>
            <a:off x="598488" y="1057275"/>
            <a:ext cx="10987088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</a:ln>
        </p:spPr>
        <p:txBody>
          <a:bodyPr lIns="82619" tIns="41309" rIns="82619" bIns="4130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6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pic>
        <p:nvPicPr>
          <p:cNvPr id="2765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88" y="6289675"/>
            <a:ext cx="455612" cy="36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6442075"/>
            <a:ext cx="822325" cy="1825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  <a:t>Page </a:t>
            </a:r>
            <a:fld id="{EC618A2E-BD31-473D-A86C-6295B4B3FF6B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</a:fld>
            <a:endParaRPr kumimoji="0" lang="en-GB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2413" y="6442075"/>
            <a:ext cx="1317625" cy="1825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3AE2BB-0D0C-49F7-9596-050E760231CA}" type="datetime4">
              <a:rPr kumimoji="0" lang="en-GB" sz="995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Arial" panose="020B0604020202020204" pitchFamily="34" charset="0"/>
              </a:rPr>
            </a:fld>
            <a:endParaRPr kumimoji="0" lang="en-GB" sz="99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4" y="274641"/>
            <a:ext cx="10972800" cy="779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900" y="1058863"/>
            <a:ext cx="10983913" cy="519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6788" y="6289675"/>
            <a:ext cx="455612" cy="36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6442075"/>
            <a:ext cx="822325" cy="1825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  <a:t>Page </a:t>
            </a:r>
            <a:fld id="{5D977671-6219-4185-8D2B-4C8D43B6EFB4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</a:fld>
            <a:endParaRPr kumimoji="0" lang="en-GB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2413" y="6442075"/>
            <a:ext cx="1317625" cy="1825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3AE2BB-0D0C-49F7-9596-050E760231CA}" type="datetime4">
              <a:rPr kumimoji="0" lang="en-GB" sz="995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Arial" panose="020B0604020202020204" pitchFamily="34" charset="0"/>
              </a:rPr>
            </a:fld>
            <a:endParaRPr kumimoji="0" lang="en-GB" sz="99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4" y="274641"/>
            <a:ext cx="10972800" cy="779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Divid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6788" y="6289675"/>
            <a:ext cx="455612" cy="36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5" y="6442075"/>
            <a:ext cx="822325" cy="1825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  <a:t>Page </a:t>
            </a:r>
            <a:fld id="{AA9DCB2F-94E8-4B27-9FC7-BFEBAD4BBA29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</a:fld>
            <a:endParaRPr kumimoji="0" lang="en-GB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413" y="6442075"/>
            <a:ext cx="1317625" cy="1825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3AE2BB-0D0C-49F7-9596-050E760231CA}" type="datetime4">
              <a:rPr kumimoji="0" lang="en-GB" sz="995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Arial" panose="020B0604020202020204" pitchFamily="34" charset="0"/>
              </a:rPr>
            </a:fld>
            <a:endParaRPr kumimoji="0" lang="en-GB" sz="99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4" y="274641"/>
            <a:ext cx="10972800" cy="779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9125" y="6442075"/>
            <a:ext cx="822325" cy="1825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  <a:t>Page </a:t>
            </a:r>
            <a:fld id="{14807752-01B5-4D51-B3BB-80D27DA0AEEC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</a:fld>
            <a:endParaRPr kumimoji="0" lang="en-GB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913" y="6442075"/>
            <a:ext cx="1508125" cy="1825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3AE2BB-0D0C-49F7-9596-050E760231CA}" type="datetime4">
              <a:rPr kumimoji="0" lang="en-GB" sz="995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Arial" panose="020B0604020202020204" pitchFamily="34" charset="0"/>
              </a:rPr>
            </a:fld>
            <a:endParaRPr kumimoji="0" lang="en-GB" sz="99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9125" y="6442075"/>
            <a:ext cx="822325" cy="1825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  <a:t>Page </a:t>
            </a:r>
            <a:fld id="{06E61595-055C-4597-BE54-7D0C08706F65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</a:fld>
            <a:endParaRPr kumimoji="0" lang="en-GB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913" y="6442075"/>
            <a:ext cx="1508125" cy="1825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3AE2BB-0D0C-49F7-9596-050E760231CA}" type="datetime4">
              <a:rPr kumimoji="0" lang="en-GB" sz="995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Arial" panose="020B0604020202020204" pitchFamily="34" charset="0"/>
              </a:rPr>
            </a:fld>
            <a:endParaRPr kumimoji="0" lang="en-GB" sz="99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7" y="1412875"/>
            <a:ext cx="10960100" cy="4679950"/>
          </a:xfrm>
          <a:prstGeom prst="rect">
            <a:avLst/>
          </a:prstGeom>
        </p:spPr>
        <p:txBody>
          <a:bodyPr/>
          <a:lstStyle>
            <a:lvl5pPr indent="-360045"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871663" y="6413500"/>
            <a:ext cx="2305050" cy="1841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E284F-C246-4A0C-8075-84AFFE06844C}" type="datetimeFigureOut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23888" y="6413500"/>
            <a:ext cx="1054100" cy="1841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518078-A930-46C3-BCB6-48CF0840C2D9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71963" y="6413500"/>
            <a:ext cx="4973638" cy="1841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00028"/>
            <a:ext cx="10977033" cy="86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475" y="5340350"/>
            <a:ext cx="1317625" cy="1157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Freeform 5"/>
          <p:cNvSpPr>
            <a:spLocks noChangeAspect="1"/>
          </p:cNvSpPr>
          <p:nvPr userDrawn="1"/>
        </p:nvSpPr>
        <p:spPr>
          <a:xfrm rot="10800000">
            <a:off x="4368800" y="457200"/>
            <a:ext cx="7218363" cy="4570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</a:cxnLst>
            <a:rect l="0" t="0" r="0" b="0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42812" y="1677507"/>
            <a:ext cx="653491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42812" y="2685131"/>
            <a:ext cx="653491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779462"/>
          </a:xfrm>
          <a:prstGeom prst="rect">
            <a:avLst/>
          </a:prstGeom>
        </p:spPr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, no heading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3" y="620688"/>
            <a:ext cx="109728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_no bull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09600" y="908050"/>
            <a:ext cx="1097438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09601" y="1137921"/>
            <a:ext cx="4954924" cy="4267457"/>
          </a:xfrm>
        </p:spPr>
        <p:txBody>
          <a:bodyPr/>
          <a:lstStyle/>
          <a:p>
            <a:pPr marL="154305" marR="0" lvl="0" indent="-154305" algn="l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129749" y="3813288"/>
            <a:ext cx="3087667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129749" y="4055931"/>
            <a:ext cx="3087667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119820" y="3578084"/>
            <a:ext cx="77855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19822" y="1137923"/>
            <a:ext cx="5462580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19822" y="1635009"/>
            <a:ext cx="5462580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303338" y="1073150"/>
            <a:ext cx="10515600" cy="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109538"/>
            <a:ext cx="1123950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2" descr="Image result for Ministry of Panchayati Raj logo"/>
          <p:cNvPicPr>
            <a:picLocks noChangeAspect="1"/>
          </p:cNvPicPr>
          <p:nvPr userDrawn="1"/>
        </p:nvPicPr>
        <p:blipFill>
          <a:blip r:embed="rId3"/>
          <a:srcRect t="23982" b="26561"/>
          <a:stretch>
            <a:fillRect/>
          </a:stretch>
        </p:blipFill>
        <p:spPr>
          <a:xfrm>
            <a:off x="10245725" y="153988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20" y="11562"/>
            <a:ext cx="10515600" cy="1325563"/>
          </a:xfrm>
        </p:spPr>
        <p:txBody>
          <a:bodyPr>
            <a:normAutofit/>
          </a:bodyPr>
          <a:lstStyle>
            <a:lvl1pPr>
              <a:defRPr sz="4600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820" y="167106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08FC0A-E925-4AF8-B8BB-A623E8730E5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60F14B-5C8E-4252-985E-F290D03EE3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543050" y="1344613"/>
            <a:ext cx="85725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644CFA-E9B5-4EC6-9CDA-FC0A10CE5E6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19B4BF-277D-4C40-80AF-6BDE8E38D7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03338" y="1073150"/>
            <a:ext cx="10515600" cy="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2" name="Picture 3" descr="http://panchayat.gov.in/nppreport/stateWiseContentsDetails.html_files/img_0_0_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3" y="57150"/>
            <a:ext cx="112395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2" descr="Image result for Ministry of Panchayati Raj logo"/>
          <p:cNvPicPr>
            <a:picLocks noChangeAspect="1"/>
          </p:cNvPicPr>
          <p:nvPr userDrawn="1"/>
        </p:nvPicPr>
        <p:blipFill>
          <a:blip r:embed="rId4"/>
          <a:srcRect t="23982" b="26561"/>
          <a:stretch>
            <a:fillRect/>
          </a:stretch>
        </p:blipFill>
        <p:spPr>
          <a:xfrm>
            <a:off x="10245725" y="193675"/>
            <a:ext cx="1573213" cy="77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0E901-59ED-4BBF-8745-6F0C5FD3955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E2BB1C-AFE9-4204-A8BC-C0AB71C06E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4" Type="http://schemas.openxmlformats.org/officeDocument/2006/relationships/theme" Target="../theme/theme10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9" Type="http://schemas.openxmlformats.org/officeDocument/2006/relationships/theme" Target="../theme/theme11.xml"/><Relationship Id="rId18" Type="http://schemas.openxmlformats.org/officeDocument/2006/relationships/vmlDrawing" Target="../drawings/vmlDrawing9.v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9" Type="http://schemas.openxmlformats.org/officeDocument/2006/relationships/theme" Target="../theme/theme12.xml"/><Relationship Id="rId18" Type="http://schemas.openxmlformats.org/officeDocument/2006/relationships/vmlDrawing" Target="../drawings/vmlDrawing14.v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tags" Target="../tags/tag39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9" Type="http://schemas.openxmlformats.org/officeDocument/2006/relationships/theme" Target="../theme/theme7.xml"/><Relationship Id="rId18" Type="http://schemas.openxmlformats.org/officeDocument/2006/relationships/vmlDrawing" Target="../drawings/vmlDrawing4.v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8" Type="http://schemas.openxmlformats.org/officeDocument/2006/relationships/theme" Target="../theme/theme8.xml"/><Relationship Id="rId17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84A38-5499-4D06-9C7E-3989BFD0CF2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5C5E0-4E3F-43FB-A42A-5178C0D1CE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43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5425" y="20638"/>
            <a:ext cx="226853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963" y="0"/>
            <a:ext cx="108410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49" name="Text Placeholder 8"/>
          <p:cNvSpPr>
            <a:spLocks noGrp="1"/>
          </p:cNvSpPr>
          <p:nvPr>
            <p:ph type="body" idx="1"/>
          </p:nvPr>
        </p:nvSpPr>
        <p:spPr>
          <a:xfrm>
            <a:off x="1914525" y="1447800"/>
            <a:ext cx="9996488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D8384F-E003-4330-8E8F-71222EB022A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7F4309-FEDF-447F-A7E5-2CFBDA247C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" r:id="rId5" imgW="12700" imgH="12700" progId="">
                  <p:embed/>
                </p:oleObj>
              </mc:Choice>
              <mc:Fallback>
                <p:oleObj name="" r:id="rId5" imgW="12700" imgH="12700" progId="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268" name="Title Placeholder 2"/>
          <p:cNvSpPr>
            <a:spLocks noGrp="1"/>
          </p:cNvSpPr>
          <p:nvPr>
            <p:ph type="title"/>
          </p:nvPr>
        </p:nvSpPr>
        <p:spPr>
          <a:xfrm>
            <a:off x="161925" y="234950"/>
            <a:ext cx="11725275" cy="314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976438" y="1990725"/>
            <a:ext cx="5853112" cy="1130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grpSp>
        <p:nvGrpSpPr>
          <p:cNvPr id="11274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081" idx="4"/>
              <a:endCxn id="108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1081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275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1077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1077" idx="2"/>
              <a:endCxn id="1077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22" name="AutoShape 32"/>
            <p:cNvCxnSpPr>
              <a:cxnSpLocks noChangeShapeType="1"/>
              <a:stCxn id="1077" idx="4"/>
              <a:endCxn id="1077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24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7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278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3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4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279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280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11283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84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85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86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87" name="MoonLegend3"/>
            <p:cNvGrpSpPr>
              <a:grpSpLocks noChangeAspect="1"/>
            </p:cNvGrpSpPr>
            <p:nvPr/>
          </p:nvGrpSpPr>
          <p:grpSpPr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5"/>
                <a:ext cx="160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5"/>
                <a:ext cx="160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62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3F47BB-45D5-496B-B13A-7878D8A51EDD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p:hf sldNum="0" hdr="0" ftr="0" dt="0"/>
  <p:txStyles>
    <p:titleStyle>
      <a:lvl1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2pPr>
      <a:lvl3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3pPr>
      <a:lvl4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4pPr>
      <a:lvl5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5pPr>
      <a:lvl6pPr marL="466725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6pPr>
      <a:lvl7pPr marL="932815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7pPr>
      <a:lvl8pPr marL="1399540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8pPr>
      <a:lvl9pPr marL="1865630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9250" indent="-34925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Char char="•"/>
        <a:defRPr lang="x-none" sz="14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5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lang="x-none" sz="1400">
          <a:solidFill>
            <a:schemeClr val="tx1"/>
          </a:solidFill>
          <a:latin typeface="+mn-lt"/>
        </a:defRPr>
      </a:lvl2pPr>
      <a:lvl3pPr marL="465455" indent="-26670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400">
          <a:solidFill>
            <a:schemeClr val="tx1"/>
          </a:solidFill>
          <a:latin typeface="+mn-lt"/>
        </a:defRPr>
      </a:lvl3pPr>
      <a:lvl4pPr marL="625475" indent="-1574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lang="x-none" sz="1400">
          <a:solidFill>
            <a:schemeClr val="tx1"/>
          </a:solidFill>
          <a:latin typeface="+mn-lt"/>
        </a:defRPr>
      </a:lvl4pPr>
      <a:lvl5pPr marL="763905" indent="-1320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400">
          <a:solidFill>
            <a:schemeClr val="tx1"/>
          </a:solidFill>
          <a:latin typeface="+mn-lt"/>
        </a:defRPr>
      </a:lvl5pPr>
      <a:lvl6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6pPr>
      <a:lvl7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7pPr>
      <a:lvl8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8pPr>
      <a:lvl9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891"/>
          <p:cNvGraphicFramePr>
            <a:graphicFrameLocks noChangeAspect="1"/>
          </p:cNvGraphicFramePr>
          <p:nvPr/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" r:id="rId5" imgW="12700" imgH="12700" progId="">
                  <p:embed/>
                </p:oleObj>
              </mc:Choice>
              <mc:Fallback>
                <p:oleObj name="" r:id="rId5" imgW="12700" imgH="12700" progId="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292" name="Title Placeholder 2"/>
          <p:cNvSpPr>
            <a:spLocks noGrp="1"/>
          </p:cNvSpPr>
          <p:nvPr>
            <p:ph type="title"/>
          </p:nvPr>
        </p:nvSpPr>
        <p:spPr>
          <a:xfrm>
            <a:off x="161925" y="234950"/>
            <a:ext cx="11725275" cy="314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512763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6680" marR="0" lvl="0" indent="-10668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6463" cy="128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609600" indent="-609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1665" marR="0" lvl="0" indent="-621665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: Source</a:t>
            </a: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7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976438" y="1990725"/>
            <a:ext cx="5853112" cy="1130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grpSp>
        <p:nvGrpSpPr>
          <p:cNvPr id="12298" name="ACET" hidden="1"/>
          <p:cNvGrpSpPr/>
          <p:nvPr userDrawn="1"/>
        </p:nvGrpSpPr>
        <p:grpSpPr>
          <a:xfrm>
            <a:off x="1976438" y="1270000"/>
            <a:ext cx="5802312" cy="531813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081" idx="4"/>
              <a:endCxn id="108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1081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Title</a:t>
              </a:r>
              <a:endParaRPr kumimoji="0" lang="en-US" altLang="en-US" sz="163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3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 of measure</a:t>
              </a:r>
              <a:endParaRPr kumimoji="0" lang="en-US" altLang="en-US" sz="163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99" name="Sticker" hidden="1"/>
          <p:cNvGrpSpPr/>
          <p:nvPr userDrawn="1"/>
        </p:nvGrpSpPr>
        <p:grpSpPr>
          <a:xfrm>
            <a:off x="11395075" y="292100"/>
            <a:ext cx="492125" cy="155575"/>
            <a:chOff x="8378377" y="285750"/>
            <a:chExt cx="362398" cy="153245"/>
          </a:xfrm>
        </p:grpSpPr>
        <p:sp>
          <p:nvSpPr>
            <p:cNvPr id="1077" name="StickerRectangle"/>
            <p:cNvSpPr>
              <a:spLocks noChangeArrowheads="1"/>
            </p:cNvSpPr>
            <p:nvPr/>
          </p:nvSpPr>
          <p:spPr bwMode="gray">
            <a:xfrm>
              <a:off x="8378377" y="285750"/>
              <a:ext cx="362398" cy="1532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815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STICKER</a:t>
              </a:r>
              <a:endParaRPr kumimoji="0" lang="en-US" altLang="en-US" sz="815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1077" idx="2"/>
              <a:endCxn id="1077" idx="4"/>
            </p:cNvCxnSpPr>
            <p:nvPr/>
          </p:nvCxnSpPr>
          <p:spPr bwMode="gray">
            <a:xfrm>
              <a:off x="8385391" y="285750"/>
              <a:ext cx="0" cy="15011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22" name="AutoShape 32"/>
            <p:cNvCxnSpPr>
              <a:cxnSpLocks noChangeShapeType="1"/>
              <a:stCxn id="1077" idx="4"/>
              <a:endCxn id="1077" idx="6"/>
            </p:cNvCxnSpPr>
            <p:nvPr/>
          </p:nvCxnSpPr>
          <p:spPr bwMode="gray">
            <a:xfrm>
              <a:off x="8385391" y="435868"/>
              <a:ext cx="3553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24" name="SlideBottomBar" hidden="1"/>
          <p:cNvSpPr/>
          <p:nvPr/>
        </p:nvSpPr>
        <p:spPr>
          <a:xfrm>
            <a:off x="11576050" y="6456363"/>
            <a:ext cx="61913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7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3763" cy="1238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815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302" name="LegendBoxes" hidden="1"/>
          <p:cNvGrpSpPr/>
          <p:nvPr userDrawn="1"/>
        </p:nvGrpSpPr>
        <p:grpSpPr>
          <a:xfrm>
            <a:off x="10768013" y="285750"/>
            <a:ext cx="876300" cy="1020763"/>
            <a:chOff x="7835905" y="279400"/>
            <a:chExt cx="643629" cy="1001705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306"/>
              <a:ext cx="165571" cy="1604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59815"/>
              <a:ext cx="165571" cy="16046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2441"/>
              <a:ext cx="165571" cy="16045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509"/>
              <a:ext cx="165571" cy="1604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3" name="Legend1"/>
            <p:cNvSpPr>
              <a:spLocks noChangeArrowheads="1"/>
            </p:cNvSpPr>
            <p:nvPr/>
          </p:nvSpPr>
          <p:spPr bwMode="gray">
            <a:xfrm>
              <a:off x="8090092" y="279400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4" name="Legend2"/>
            <p:cNvSpPr>
              <a:spLocks noChangeArrowheads="1"/>
            </p:cNvSpPr>
            <p:nvPr/>
          </p:nvSpPr>
          <p:spPr bwMode="gray">
            <a:xfrm>
              <a:off x="8090092" y="548910"/>
              <a:ext cx="389442" cy="1885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Legend3"/>
            <p:cNvSpPr>
              <a:spLocks noChangeArrowheads="1"/>
            </p:cNvSpPr>
            <p:nvPr/>
          </p:nvSpPr>
          <p:spPr bwMode="gray">
            <a:xfrm>
              <a:off x="8090092" y="821536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Legend4"/>
            <p:cNvSpPr>
              <a:spLocks noChangeArrowheads="1"/>
            </p:cNvSpPr>
            <p:nvPr/>
          </p:nvSpPr>
          <p:spPr bwMode="gray">
            <a:xfrm>
              <a:off x="8090092" y="1092603"/>
              <a:ext cx="389442" cy="188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03" name="LegendLines" hidden="1"/>
          <p:cNvGrpSpPr/>
          <p:nvPr userDrawn="1"/>
        </p:nvGrpSpPr>
        <p:grpSpPr>
          <a:xfrm>
            <a:off x="10350500" y="285750"/>
            <a:ext cx="1293813" cy="749300"/>
            <a:chOff x="7540629" y="279400"/>
            <a:chExt cx="951613" cy="735005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18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9117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301"/>
              <a:ext cx="45770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328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gray">
            <a:xfrm>
              <a:off x="8102256" y="279400"/>
              <a:ext cx="389986" cy="188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gray">
            <a:xfrm>
              <a:off x="8102256" y="545684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gray">
            <a:xfrm>
              <a:off x="8102256" y="825983"/>
              <a:ext cx="389986" cy="1884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04" name="LegendMoons" hidden="1"/>
          <p:cNvGrpSpPr/>
          <p:nvPr userDrawn="1"/>
        </p:nvGrpSpPr>
        <p:grpSpPr>
          <a:xfrm>
            <a:off x="10677525" y="255588"/>
            <a:ext cx="966788" cy="1333500"/>
            <a:chOff x="7769225" y="250825"/>
            <a:chExt cx="710305" cy="1306516"/>
          </a:xfrm>
        </p:grpSpPr>
        <p:grpSp>
          <p:nvGrpSpPr>
            <p:cNvPr id="2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08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09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10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11" name="MoonLegend3"/>
            <p:cNvGrpSpPr>
              <a:grpSpLocks noChangeAspect="1"/>
            </p:cNvGrpSpPr>
            <p:nvPr/>
          </p:nvGrpSpPr>
          <p:grpSpPr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5"/>
                <a:ext cx="160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5"/>
                <a:ext cx="160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328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Legend1"/>
            <p:cNvSpPr>
              <a:spLocks noChangeArrowheads="1"/>
            </p:cNvSpPr>
            <p:nvPr/>
          </p:nvSpPr>
          <p:spPr bwMode="gray">
            <a:xfrm>
              <a:off x="8089970" y="263268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Legend2"/>
            <p:cNvSpPr>
              <a:spLocks noChangeArrowheads="1"/>
            </p:cNvSpPr>
            <p:nvPr/>
          </p:nvSpPr>
          <p:spPr bwMode="gray">
            <a:xfrm>
              <a:off x="8089970" y="538569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Legend3"/>
            <p:cNvSpPr>
              <a:spLocks noChangeArrowheads="1"/>
            </p:cNvSpPr>
            <p:nvPr/>
          </p:nvSpPr>
          <p:spPr bwMode="gray">
            <a:xfrm>
              <a:off x="8089970" y="812315"/>
              <a:ext cx="389560" cy="1882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Legend4"/>
            <p:cNvSpPr>
              <a:spLocks noChangeArrowheads="1"/>
            </p:cNvSpPr>
            <p:nvPr/>
          </p:nvSpPr>
          <p:spPr bwMode="gray">
            <a:xfrm>
              <a:off x="8089970" y="1084507"/>
              <a:ext cx="389560" cy="188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Legend5"/>
            <p:cNvSpPr>
              <a:spLocks noChangeArrowheads="1"/>
            </p:cNvSpPr>
            <p:nvPr/>
          </p:nvSpPr>
          <p:spPr bwMode="gray">
            <a:xfrm>
              <a:off x="8089970" y="1359808"/>
              <a:ext cx="389560" cy="1897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en-US" altLang="en-US" sz="1225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  <a:endParaRPr kumimoji="0" lang="en-US" altLang="en-US" sz="12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62"/>
          <p:cNvSpPr txBox="1">
            <a:spLocks noChangeArrowheads="1"/>
          </p:cNvSpPr>
          <p:nvPr/>
        </p:nvSpPr>
        <p:spPr bwMode="auto">
          <a:xfrm>
            <a:off x="9367838" y="6648450"/>
            <a:ext cx="2519363" cy="2000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Ministry of Panchayati Raj, GoI</a:t>
            </a:r>
            <a:endParaRPr kumimoji="0" lang="en-GB" altLang="en-US" sz="102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83275" y="6583363"/>
            <a:ext cx="282575" cy="153988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21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21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08F58B-22BC-4A8F-B545-7B9887B8B5EE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</p:sldLayoutIdLst>
  <p:hf sldNum="0" hdr="0" ftr="0" dt="0"/>
  <p:txStyles>
    <p:titleStyle>
      <a:lvl1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2pPr>
      <a:lvl3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3pPr>
      <a:lvl4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4pPr>
      <a:lvl5pPr algn="l" defTabSz="913130" rtl="0" eaLnBrk="0" fontAlgn="base" hangingPunct="0">
        <a:spcBef>
          <a:spcPct val="0"/>
        </a:spcBef>
        <a:spcAft>
          <a:spcPct val="0"/>
        </a:spcAft>
        <a:tabLst>
          <a:tab pos="27432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5pPr>
      <a:lvl6pPr marL="466725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6pPr>
      <a:lvl7pPr marL="932815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7pPr>
      <a:lvl8pPr marL="1399540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8pPr>
      <a:lvl9pPr marL="1865630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9250" indent="-34925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Char char="•"/>
        <a:defRPr lang="x-none" sz="14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5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lang="x-none" sz="1400">
          <a:solidFill>
            <a:schemeClr val="tx1"/>
          </a:solidFill>
          <a:latin typeface="+mn-lt"/>
        </a:defRPr>
      </a:lvl2pPr>
      <a:lvl3pPr marL="465455" indent="-26670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400">
          <a:solidFill>
            <a:schemeClr val="tx1"/>
          </a:solidFill>
          <a:latin typeface="+mn-lt"/>
        </a:defRPr>
      </a:lvl3pPr>
      <a:lvl4pPr marL="625475" indent="-1574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lang="x-none" sz="1400">
          <a:solidFill>
            <a:schemeClr val="tx1"/>
          </a:solidFill>
          <a:latin typeface="+mn-lt"/>
        </a:defRPr>
      </a:lvl4pPr>
      <a:lvl5pPr marL="763905" indent="-1320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400">
          <a:solidFill>
            <a:schemeClr val="tx1"/>
          </a:solidFill>
          <a:latin typeface="+mn-lt"/>
        </a:defRPr>
      </a:lvl5pPr>
      <a:lvl6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6pPr>
      <a:lvl7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7pPr>
      <a:lvl8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8pPr>
      <a:lvl9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399480-CF44-45EF-A490-5DCACB78AF3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EB8EE-6497-4C18-9EAA-6FCA7D604D1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7D2F3-9585-4B6F-A36F-C80F2D6EBB8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DDA1A-8448-4024-8D21-EF503ABA4E3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CB7144-91A6-4F8B-AE75-15B9CDBEEAA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C579-9EC9-4133-8F84-8D14B29D93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83D5D-9B05-4232-9C93-7FC9FE9CE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9A403-0338-430C-835F-AD2EF7475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B7DC0-DC1B-4322-86EA-EEECCCDBF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54B2A1-864A-4D90-9C78-F7454E6B3F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45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5" imgW="12700" imgH="12700" progId="">
                  <p:embed/>
                </p:oleObj>
              </mc:Choice>
              <mc:Fallback>
                <p:oleObj name="" r:id="rId5" imgW="12700" imgH="12700" progId="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00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172" name="Title Placeholder 2"/>
          <p:cNvSpPr>
            <a:spLocks noGrp="1"/>
          </p:cNvSpPr>
          <p:nvPr>
            <p:ph type="title"/>
          </p:nvPr>
        </p:nvSpPr>
        <p:spPr>
          <a:xfrm>
            <a:off x="161925" y="234950"/>
            <a:ext cx="11725275" cy="314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25" y="77788"/>
            <a:ext cx="496888" cy="1254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815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TRACKER</a:t>
            </a:r>
            <a:endParaRPr kumimoji="0" lang="x-none" sz="815" b="0" i="0" u="none" strike="noStrike" kern="1200" cap="all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25" y="566738"/>
            <a:ext cx="11725275" cy="255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en-GB" sz="163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Subtitle</a:t>
            </a: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25" y="6432550"/>
            <a:ext cx="117252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4775" marR="0" lvl="0" indent="-104775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x-none"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Footnote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25" y="6637338"/>
            <a:ext cx="9794875" cy="1285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/>
          <a:p>
            <a:pPr marL="621665" marR="0" lvl="0" indent="-621665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: Source</a:t>
            </a: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7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976438" y="1990725"/>
            <a:ext cx="5853112" cy="10779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grpSp>
        <p:nvGrpSpPr>
          <p:cNvPr id="7178" name="ACET" hidden="1"/>
          <p:cNvGrpSpPr/>
          <p:nvPr userDrawn="1"/>
        </p:nvGrpSpPr>
        <p:grpSpPr>
          <a:xfrm>
            <a:off x="1976438" y="1270000"/>
            <a:ext cx="5800725" cy="531813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Title</a:t>
              </a:r>
              <a:endParaRPr kumimoji="0" lang="x-none" sz="16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Unit of measure</a:t>
              </a: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179" name="Sticker" hidden="1"/>
          <p:cNvGrpSpPr/>
          <p:nvPr userDrawn="1"/>
        </p:nvGrpSpPr>
        <p:grpSpPr>
          <a:xfrm>
            <a:off x="11407775" y="292100"/>
            <a:ext cx="479425" cy="153988"/>
            <a:chOff x="8388282" y="285750"/>
            <a:chExt cx="353071" cy="151610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9451" y="285750"/>
              <a:ext cx="351902" cy="1500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815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STICKER</a:t>
              </a:r>
              <a:endParaRPr kumimoji="0" lang="x-none" sz="815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 rot="16200000" flipH="1">
              <a:off x="8313843" y="361752"/>
              <a:ext cx="150047" cy="116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 rot="16200000" flipH="1">
              <a:off x="8564622" y="260627"/>
              <a:ext cx="1563" cy="351902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</a:ln>
          </p:spPr>
        </p:cxnSp>
      </p:grpSp>
      <p:sp>
        <p:nvSpPr>
          <p:cNvPr id="24" name="SlideBottomBar" hidden="1"/>
          <p:cNvSpPr/>
          <p:nvPr/>
        </p:nvSpPr>
        <p:spPr>
          <a:xfrm>
            <a:off x="11576050" y="6456363"/>
            <a:ext cx="61913" cy="125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oc id" hidden="1"/>
          <p:cNvSpPr>
            <a:spLocks noChangeArrowheads="1"/>
          </p:cNvSpPr>
          <p:nvPr/>
        </p:nvSpPr>
        <p:spPr bwMode="auto">
          <a:xfrm>
            <a:off x="10995025" y="52388"/>
            <a:ext cx="89535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81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182" name="LegendBoxes" hidden="1"/>
          <p:cNvGrpSpPr/>
          <p:nvPr userDrawn="1"/>
        </p:nvGrpSpPr>
        <p:grpSpPr>
          <a:xfrm>
            <a:off x="10768013" y="285750"/>
            <a:ext cx="874712" cy="1017588"/>
            <a:chOff x="7835905" y="279400"/>
            <a:chExt cx="642607" cy="997680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296"/>
              <a:ext cx="165608" cy="160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59560"/>
              <a:ext cx="165608" cy="1603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938"/>
              <a:ext cx="165608" cy="16031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2758"/>
              <a:ext cx="165608" cy="160313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90149" y="279400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90149" y="548665"/>
              <a:ext cx="388363" cy="185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90149" y="821042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90149" y="1091863"/>
              <a:ext cx="388363" cy="1852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183" name="LegendLines" hidden="1"/>
          <p:cNvGrpSpPr/>
          <p:nvPr userDrawn="1"/>
        </p:nvGrpSpPr>
        <p:grpSpPr>
          <a:xfrm>
            <a:off x="10348913" y="285750"/>
            <a:ext cx="1293812" cy="746125"/>
            <a:chOff x="7540629" y="279400"/>
            <a:chExt cx="950580" cy="730983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606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67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511"/>
              <a:ext cx="457212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813" y="279400"/>
              <a:ext cx="388396" cy="185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813" y="545354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813" y="825305"/>
              <a:ext cx="388396" cy="185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184" name="LegendMoons" hidden="1"/>
          <p:cNvGrpSpPr/>
          <p:nvPr userDrawn="1"/>
        </p:nvGrpSpPr>
        <p:grpSpPr>
          <a:xfrm>
            <a:off x="10677525" y="255588"/>
            <a:ext cx="965200" cy="1333500"/>
            <a:chOff x="7769225" y="250825"/>
            <a:chExt cx="709283" cy="1306516"/>
          </a:xfrm>
        </p:grpSpPr>
        <p:grpSp>
          <p:nvGrpSpPr>
            <p:cNvPr id="7186" name="MoonLegend1"/>
            <p:cNvGrpSpPr>
              <a:grpSpLocks noChangeAspect="1"/>
            </p:cNvGrpSpPr>
            <p:nvPr/>
          </p:nvGrpSpPr>
          <p:grpSpPr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87" name="MoonLegend2"/>
            <p:cNvGrpSpPr>
              <a:grpSpLocks noChangeAspect="1"/>
            </p:cNvGrpSpPr>
            <p:nvPr/>
          </p:nvGrpSpPr>
          <p:grpSpPr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88" name="MoonLegend4"/>
            <p:cNvGrpSpPr>
              <a:grpSpLocks noChangeAspect="1"/>
            </p:cNvGrpSpPr>
            <p:nvPr/>
          </p:nvGrpSpPr>
          <p:grpSpPr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89" name="MoonLegend5"/>
            <p:cNvGrpSpPr>
              <a:grpSpLocks noChangeAspect="1"/>
            </p:cNvGrpSpPr>
            <p:nvPr/>
          </p:nvGrpSpPr>
          <p:grpSpPr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90" name="MoonLegend3"/>
            <p:cNvGrpSpPr>
              <a:grpSpLocks noChangeAspect="1"/>
            </p:cNvGrpSpPr>
            <p:nvPr/>
          </p:nvGrpSpPr>
          <p:grpSpPr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x-none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90036" y="263268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90036" y="538569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90036" y="812315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90036" y="1084507"/>
              <a:ext cx="388472" cy="1850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90036" y="1359808"/>
              <a:ext cx="388472" cy="1850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defRPr/>
              </a:pPr>
              <a:r>
                <a:rPr kumimoji="0" lang="x-none" sz="12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  <a:endParaRPr kumimoji="0" lang="x-none" sz="12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883275" y="6581775"/>
            <a:ext cx="284163" cy="155575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5EC250-4EF4-4981-B6B9-9C55B8B8A02D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GB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sldNum="0" hdr="0" ftr="0" dt="0"/>
  <p:txStyles>
    <p:titleStyle>
      <a:lvl1pPr algn="l" defTabSz="913130" rtl="0" eaLnBrk="0" fontAlgn="base" hangingPunct="0">
        <a:spcBef>
          <a:spcPct val="0"/>
        </a:spcBef>
        <a:spcAft>
          <a:spcPct val="0"/>
        </a:spcAft>
        <a:tabLst>
          <a:tab pos="273050" algn="l"/>
        </a:tabLst>
        <a:defRPr lang="x-none"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spcBef>
          <a:spcPct val="0"/>
        </a:spcBef>
        <a:spcAft>
          <a:spcPct val="0"/>
        </a:spcAft>
        <a:tabLst>
          <a:tab pos="27305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2pPr>
      <a:lvl3pPr algn="l" defTabSz="913130" rtl="0" eaLnBrk="0" fontAlgn="base" hangingPunct="0">
        <a:spcBef>
          <a:spcPct val="0"/>
        </a:spcBef>
        <a:spcAft>
          <a:spcPct val="0"/>
        </a:spcAft>
        <a:tabLst>
          <a:tab pos="27305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3pPr>
      <a:lvl4pPr algn="l" defTabSz="913130" rtl="0" eaLnBrk="0" fontAlgn="base" hangingPunct="0">
        <a:spcBef>
          <a:spcPct val="0"/>
        </a:spcBef>
        <a:spcAft>
          <a:spcPct val="0"/>
        </a:spcAft>
        <a:tabLst>
          <a:tab pos="27305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4pPr>
      <a:lvl5pPr algn="l" defTabSz="913130" rtl="0" eaLnBrk="0" fontAlgn="base" hangingPunct="0">
        <a:spcBef>
          <a:spcPct val="0"/>
        </a:spcBef>
        <a:spcAft>
          <a:spcPct val="0"/>
        </a:spcAft>
        <a:tabLst>
          <a:tab pos="273050" algn="l"/>
        </a:tabLst>
        <a:defRPr lang="x-none" sz="2000">
          <a:solidFill>
            <a:schemeClr val="tx2"/>
          </a:solidFill>
          <a:latin typeface="Arial" panose="020B0604020202020204" pitchFamily="34" charset="0"/>
        </a:defRPr>
      </a:lvl5pPr>
      <a:lvl6pPr marL="466725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6pPr>
      <a:lvl7pPr marL="932815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7pPr>
      <a:lvl8pPr marL="1399540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8pPr>
      <a:lvl9pPr marL="1865630" algn="l" defTabSz="913765" rtl="0" eaLnBrk="1" fontAlgn="base" hangingPunct="1">
        <a:spcBef>
          <a:spcPct val="0"/>
        </a:spcBef>
        <a:spcAft>
          <a:spcPct val="0"/>
        </a:spcAft>
        <a:defRPr lang="x-none" sz="194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Char char="•"/>
        <a:defRPr lang="x-none" sz="14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5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lang="x-none" sz="1400">
          <a:solidFill>
            <a:schemeClr val="tx1"/>
          </a:solidFill>
          <a:latin typeface="+mn-lt"/>
        </a:defRPr>
      </a:lvl2pPr>
      <a:lvl3pPr marL="465455" indent="-26670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400">
          <a:solidFill>
            <a:schemeClr val="tx1"/>
          </a:solidFill>
          <a:latin typeface="+mn-lt"/>
        </a:defRPr>
      </a:lvl3pPr>
      <a:lvl4pPr marL="625475" indent="-1574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lang="x-none" sz="1400">
          <a:solidFill>
            <a:schemeClr val="tx1"/>
          </a:solidFill>
          <a:latin typeface="+mn-lt"/>
        </a:defRPr>
      </a:lvl4pPr>
      <a:lvl5pPr marL="763905" indent="-132080" algn="l" defTabSz="91313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400">
          <a:solidFill>
            <a:schemeClr val="tx1"/>
          </a:solidFill>
          <a:latin typeface="+mn-lt"/>
        </a:defRPr>
      </a:lvl5pPr>
      <a:lvl6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6pPr>
      <a:lvl7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7pPr>
      <a:lvl8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8pPr>
      <a:lvl9pPr marL="765175" indent="-132715" algn="l" defTabSz="9137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3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lang="x-none"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94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09600" y="1044575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25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68088" y="6607175"/>
            <a:ext cx="823913" cy="1825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  <a:t>Page </a:t>
            </a:r>
            <a:fld id="{28D10335-98AB-49D0-BB86-A6C6211C2562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/>
                <a:ea typeface="+mn-ea"/>
                <a:cs typeface="Arial" panose="020B0604020202020204" pitchFamily="34" charset="0"/>
              </a:rPr>
            </a:fld>
            <a:endParaRPr kumimoji="0" lang="en-GB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YInterstate Light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l" defTabSz="8255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 kern="1200">
          <a:solidFill>
            <a:schemeClr val="bg2"/>
          </a:solidFill>
          <a:latin typeface="EYInterstate" panose="02000503020000020004" pitchFamily="2" charset="0"/>
          <a:ea typeface="+mj-ea"/>
          <a:cs typeface="Arial" panose="020B0604020202020204" pitchFamily="34" charset="0"/>
        </a:defRPr>
      </a:lvl1pPr>
      <a:lvl2pPr algn="l" defTabSz="8255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2pPr>
      <a:lvl3pPr algn="l" defTabSz="8255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3pPr>
      <a:lvl4pPr algn="l" defTabSz="8255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4pPr>
      <a:lvl5pPr algn="l" defTabSz="8255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5pPr>
      <a:lvl6pPr marL="457200" algn="l" defTabSz="825500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6pPr>
      <a:lvl7pPr marL="914400" algn="l" defTabSz="825500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7pPr>
      <a:lvl8pPr marL="1371600" algn="l" defTabSz="825500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8pPr>
      <a:lvl9pPr marL="1828800" algn="l" defTabSz="825500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EYInterstate"/>
          <a:cs typeface="Arial" panose="020B0604020202020204" pitchFamily="34" charset="0"/>
        </a:defRPr>
      </a:lvl9pPr>
    </p:titleStyle>
    <p:bodyStyle>
      <a:lvl1pPr marL="154305" indent="-154305" algn="l" defTabSz="8255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EYInterstate" panose="02000503020000020004" pitchFamily="2" charset="0"/>
          <a:ea typeface="+mn-ea"/>
          <a:cs typeface="+mn-cs"/>
        </a:defRPr>
      </a:lvl1pPr>
      <a:lvl2pPr marL="309880" indent="-151130" algn="l" defTabSz="8255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466725" indent="-165100" algn="l" defTabSz="8255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619125" indent="-151130" algn="l" defTabSz="8255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776605" indent="-157480" algn="l" defTabSz="8255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272030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275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88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0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1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2F2F2">
                <a:alpha val="100000"/>
              </a:srgbClr>
            </a:gs>
            <a:gs pos="39000">
              <a:srgbClr val="FFFFFF">
                <a:alpha val="100000"/>
              </a:srgbClr>
            </a:gs>
            <a:gs pos="100000">
              <a:srgbClr val="ABF1F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>
          <a:xfrm>
            <a:off x="1130300" y="3206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96EC3C-0DA5-4429-BE87-DEF25D6E0898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BA190-28FE-49F2-8A21-1CF38BA5FF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sto MT" panose="020406030505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sto MT" panose="0204060305050503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8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99.xml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hyperlink" Target="https://www.panchayat.gov.in/web/ministry-of-panchayati-raj-2/people-s-plan-campaign-ppc-" TargetMode="External"/><Relationship Id="rId1" Type="http://schemas.openxmlformats.org/officeDocument/2006/relationships/hyperlink" Target="Revised%20Mentor%20list%20GPDP.docx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9.xml"/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99.xml"/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99.xml"/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9.xml"/><Relationship Id="rId4" Type="http://schemas.openxmlformats.org/officeDocument/2006/relationships/image" Target="../media/image15.png"/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99.xml"/><Relationship Id="rId7" Type="http://schemas.openxmlformats.org/officeDocument/2006/relationships/image" Target="../media/image20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9.xml"/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9.xml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hyperlink" Target="OrientationDetails_SOP_V1.pdf" TargetMode="External"/><Relationship Id="rId1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CFB">
                <a:alpha val="100000"/>
              </a:srgbClr>
            </a:gs>
            <a:gs pos="74001">
              <a:srgbClr val="C1E1D7">
                <a:alpha val="100000"/>
              </a:srgbClr>
            </a:gs>
            <a:gs pos="83000">
              <a:srgbClr val="C1E1D7">
                <a:alpha val="100000"/>
              </a:srgbClr>
            </a:gs>
            <a:gs pos="100000">
              <a:srgbClr val="D6EBE5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Image result for logo ministry of panchayati raj"/>
          <p:cNvPicPr>
            <a:picLocks noChangeAspect="1"/>
          </p:cNvPicPr>
          <p:nvPr/>
        </p:nvPicPr>
        <p:blipFill>
          <a:blip r:embed="rId1"/>
          <a:srcRect l="29446" r="31429"/>
          <a:stretch>
            <a:fillRect/>
          </a:stretch>
        </p:blipFill>
        <p:spPr>
          <a:xfrm>
            <a:off x="5422900" y="115888"/>
            <a:ext cx="1346200" cy="185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Box 3"/>
          <p:cNvSpPr txBox="1"/>
          <p:nvPr/>
        </p:nvSpPr>
        <p:spPr>
          <a:xfrm>
            <a:off x="2212975" y="2836863"/>
            <a:ext cx="91614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People’s Plan Campaign - 2022 (PPC-2022) for preparation of thematic GPDP for 2023-24</a:t>
            </a:r>
            <a:endParaRPr lang="en-US" altLang="en-US" sz="3000" b="1" dirty="0">
              <a:solidFill>
                <a:srgbClr val="250B8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0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B5A788"/>
                </a:solidFill>
              </a:rPr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pic>
        <p:nvPicPr>
          <p:cNvPr id="55301" name="Picture 9" descr="Image result for Ministry of Panchayati Raj logo"/>
          <p:cNvPicPr>
            <a:picLocks noChangeAspect="1"/>
          </p:cNvPicPr>
          <p:nvPr/>
        </p:nvPicPr>
        <p:blipFill>
          <a:blip r:embed="rId2"/>
          <a:srcRect t="23982" b="26561"/>
          <a:stretch>
            <a:fillRect/>
          </a:stretch>
        </p:blipFill>
        <p:spPr>
          <a:xfrm>
            <a:off x="10106025" y="136525"/>
            <a:ext cx="2062163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15888"/>
            <a:ext cx="1350963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8" y="1966913"/>
            <a:ext cx="963612" cy="460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Preparation of Thematic GPDP</a:t>
            </a:r>
            <a:endParaRPr kumimoji="0" lang="en-I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593705" cy="5584190"/>
          </a:xfrm>
        </p:spPr>
        <p:txBody>
          <a:bodyPr vert="horz" wrap="square" lIns="91440" tIns="45720" rIns="91440" bIns="45720" numCol="1" anchor="t" anchorCtr="0" compatLnSpc="1"/>
          <a:lstStyle/>
          <a:p>
            <a:pPr marL="82550" lvl="0" indent="0" algn="just">
              <a:spcBef>
                <a:spcPts val="0"/>
              </a:spcBef>
              <a:buNone/>
              <a:defRPr/>
            </a:pPr>
            <a:endParaRPr lang="en-US" alt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480" lvl="0" indent="-45593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environment creation, orientation/ Capacity Building of ERs, Functionaries &amp; other Stakeholders required </a:t>
            </a:r>
            <a:endParaRPr lang="en-US" altLang="en-I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480" lvl="0" indent="-45593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480" indent="-45593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Meeting </a:t>
            </a: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Block level officials of all line departments </a:t>
            </a:r>
            <a:endParaRPr lang="en-US" altLang="en-IN" sz="23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3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38480" indent="-45593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</a:t>
            </a: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/collection of required </a:t>
            </a: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en-I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480" indent="-45593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Placing </a:t>
            </a: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plan before GS for </a:t>
            </a: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  <a:endParaRPr lang="en-US" altLang="en-I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480" indent="-45593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</a:t>
            </a: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to be uploaded the </a:t>
            </a: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endParaRPr lang="en-US" altLang="en-I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350" indent="-343535" algn="just">
              <a:spcBef>
                <a:spcPct val="0"/>
              </a:spcBef>
              <a:buFont typeface="Wingdings" panose="05000000000000000000" charset="0"/>
              <a:buChar char="ü"/>
            </a:pPr>
            <a:endParaRPr lang="en-I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B5A788"/>
                </a:solidFill>
              </a:rPr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pic>
        <p:nvPicPr>
          <p:cNvPr id="6349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MoPR Initatives </a:t>
            </a:r>
            <a:endParaRPr kumimoji="0" lang="en-US" altLang="en-IN" sz="28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82550" indent="0" algn="just">
              <a:spcBef>
                <a:spcPct val="0"/>
              </a:spcBef>
              <a:buNone/>
            </a:pP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States/UTs are being continously orineted and handholding support is being provided on revamped portal for prepartion of </a:t>
            </a: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thematic GPDP</a:t>
            </a:r>
            <a:r>
              <a:rPr lang="en-US" alt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>
              <a:spcBef>
                <a:spcPct val="0"/>
              </a:spcBef>
              <a:buNone/>
            </a:pP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</a:t>
            </a: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19-20 Oct.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Delhi. </a:t>
            </a: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 meetings are being organised continously (held on 2nd Nov. &amp; 11th Nov.)</a:t>
            </a: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State/UT wise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file"/>
              </a:rPr>
              <a:t>mentors allocated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handholding </a:t>
            </a:r>
            <a:r>
              <a:rPr lang="en-US" alt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supports.</a:t>
            </a: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PPC Booklet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step-wise procedure for prepartaion of Plan </a:t>
            </a:r>
            <a:r>
              <a:rPr lang="en-US" alt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released. </a:t>
            </a: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Handbook of GPDP/eGramSwaraj portal with screenshots for easy understanding of revamped portal. </a:t>
            </a:r>
            <a:endParaRPr lang="en-US" alt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mentioed books and other resource material is </a:t>
            </a: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website: </a:t>
            </a:r>
            <a:r>
              <a:rPr lang="en-IN" altLang="x-none" sz="2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https://www.panchayat.gov.in/web/ministry-of-panchayati-raj-2/people-s-plan-campaign-ppc-</a:t>
            </a:r>
            <a:r>
              <a:rPr lang="en-IN" alt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205" indent="-342900" algn="just"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GPDP on each theme prepared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format of GPDP portal </a:t>
            </a:r>
            <a:r>
              <a:rPr lang="en-I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IN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endParaRPr lang="en-IN" altLang="x-non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B5A788"/>
                </a:solidFill>
              </a:rPr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pic>
        <p:nvPicPr>
          <p:cNvPr id="6349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22375" y="1246188"/>
            <a:ext cx="10579100" cy="54752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539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B5A788"/>
                </a:solidFill>
              </a:rPr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sp>
        <p:nvSpPr>
          <p:cNvPr id="65540" name="Rectangle 2"/>
          <p:cNvSpPr/>
          <p:nvPr/>
        </p:nvSpPr>
        <p:spPr>
          <a:xfrm>
            <a:off x="1222375" y="2417763"/>
            <a:ext cx="105791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5"/>
              </a:spcBef>
              <a:spcAft>
                <a:spcPts val="75"/>
              </a:spcAft>
              <a:buClr>
                <a:srgbClr val="002960"/>
              </a:buClr>
            </a:pPr>
            <a:r>
              <a:rPr lang="en-IN" altLang="en-US" sz="8000" b="1" i="1" dirty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altLang="en-US" sz="8000" b="1" i="1" dirty="0">
              <a:solidFill>
                <a:srgbClr val="250B8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5692775"/>
            <a:ext cx="1171575" cy="116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8" y="15398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Sankalp</a:t>
            </a: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No. of GPs taken Sankalp: </a:t>
            </a:r>
            <a:r>
              <a:rPr kumimoji="0" lang="en-US" altLang="en-I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12524</a:t>
            </a: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 of total GP of </a:t>
            </a:r>
            <a:r>
              <a:rPr kumimoji="0" lang="en-US" alt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12524</a:t>
            </a: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kumimoji="0" lang="en-US" alt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Tamil Nadu</a:t>
            </a: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IN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Gram 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Sabha Resolution: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3952 </a:t>
            </a: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31.56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total GP </a:t>
            </a:r>
            <a:r>
              <a:rPr lang="en-IN" sz="23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</a:t>
            </a:r>
            <a:r>
              <a:rPr lang="en-US" altLang="en-IN" sz="23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12524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Tamil Nadu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IN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status of Sankalp taken in all themes are as under</a:t>
            </a:r>
            <a:r>
              <a:rPr kumimoji="0" lang="en-I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IN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B5A788"/>
                </a:solidFill>
              </a:rPr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pic>
        <p:nvPicPr>
          <p:cNvPr id="5939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9413" y="2589213"/>
          <a:ext cx="10194925" cy="3815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0490"/>
                <a:gridCol w="1889619"/>
                <a:gridCol w="1844912"/>
              </a:tblGrid>
              <a:tr h="880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GPs taken Sankalp in different themes 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GPs taken Sankalp in different themes 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1: Poverty Free and Enhanced Livelihoods Village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2376</a:t>
                      </a:r>
                      <a:endParaRPr lang="en-US" alt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18.97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2: Healthy Village</a:t>
                      </a:r>
                      <a:endParaRPr lang="en-IN" sz="20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b="1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5216</a:t>
                      </a:r>
                      <a:endParaRPr lang="en-US" altLang="en-IN" sz="20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b="1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41.65</a:t>
                      </a:r>
                      <a:endParaRPr lang="en-US" altLang="en-IN" sz="20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3: Child-Friendly Village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4871</a:t>
                      </a:r>
                      <a:endParaRPr lang="en-US" alt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38.89</a:t>
                      </a:r>
                      <a:endParaRPr lang="en-US" alt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4: Water Sufficient Village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b="1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6934</a:t>
                      </a:r>
                      <a:endParaRPr lang="en-US" altLang="en-IN" sz="2000" b="1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b="1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55.37</a:t>
                      </a:r>
                      <a:endParaRPr lang="en-US" altLang="en-IN" sz="2000" b="1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5: Clean and Green Village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b="1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3707</a:t>
                      </a:r>
                      <a:endParaRPr lang="en-US" altLang="en-IN" sz="2000" b="1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b="1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29.60</a:t>
                      </a:r>
                      <a:endParaRPr lang="en-US" altLang="en-IN" sz="2000" b="1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6: Village with Self-Sufficient Infrastructure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797</a:t>
                      </a:r>
                      <a:endParaRPr lang="en-US" alt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6.36</a:t>
                      </a:r>
                      <a:endParaRPr lang="en-US" alt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7: Socially Just and Socially Secured Village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1896</a:t>
                      </a:r>
                      <a:endParaRPr lang="en-US" alt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15.14</a:t>
                      </a:r>
                      <a:endParaRPr lang="en-US" alt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8: Village with Good Governance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</a:t>
                      </a:r>
                      <a:endParaRPr lang="en-US" alt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10.68</a:t>
                      </a:r>
                      <a:endParaRPr lang="en-US" alt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26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9: Women Friendly Village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en-US" alt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I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7.18</a:t>
                      </a:r>
                      <a:endParaRPr lang="en-US" altLang="en-IN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10094405" y="6351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hlinkClick r:id="rId3" action="ppaction://hlinksldjump"/>
              </a:rPr>
              <a:t>Back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 noChangeArrowheads="1"/>
          </p:cNvSpPr>
          <p:nvPr>
            <p:ph type="title"/>
          </p:nvPr>
        </p:nvSpPr>
        <p:spPr>
          <a:xfrm>
            <a:off x="1303338" y="409575"/>
            <a:ext cx="917575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of Themes, SDGs and Ministries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97000" y="1234440"/>
          <a:ext cx="10697845" cy="529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15"/>
                <a:gridCol w="1668780"/>
                <a:gridCol w="1599565"/>
                <a:gridCol w="1911985"/>
                <a:gridCol w="4648200"/>
              </a:tblGrid>
              <a:tr h="8832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Theme No.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Theme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SDGs mapped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Nodal Ministry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Key Ministries/ Departments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</a:tr>
              <a:tr h="13233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Poverty Free Village 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1,2,3, 4, 5, 6, 7, 8, 10, 11, 13 and 15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Rural Development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Agriculture &amp; Farmers welfare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Animal Husbandry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Fisheries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Skill Development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</a:tr>
              <a:tr h="8826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Healthy Village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 and 3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Family welfare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AYUSH,</a:t>
                      </a:r>
                      <a:r>
                        <a:rPr lang="en-IN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Women &amp; Child Development,</a:t>
                      </a:r>
                      <a:r>
                        <a:rPr lang="en-IN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Drinking Water and Sanitation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</a:tr>
              <a:tr h="22066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Child-Friendly Village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1,2,3,4 and 5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Women &amp; Child Development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School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Education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Literacy, Health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Family welfare, Drinking Water and Sanitation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75811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7F37CC-9A33-4184-A502-04DE773D73BC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337310"/>
            <a:ext cx="963295" cy="40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580"/>
            <a:ext cx="1351280" cy="1328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 noChangeArrowheads="1"/>
          </p:cNvSpPr>
          <p:nvPr>
            <p:ph type="title"/>
          </p:nvPr>
        </p:nvSpPr>
        <p:spPr>
          <a:xfrm>
            <a:off x="1303338" y="409575"/>
            <a:ext cx="917575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of Themes, SDGs and Ministries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04950" y="1240155"/>
          <a:ext cx="10433050" cy="549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710"/>
                <a:gridCol w="1503680"/>
                <a:gridCol w="1181735"/>
                <a:gridCol w="2687955"/>
                <a:gridCol w="4204970"/>
              </a:tblGrid>
              <a:tr h="8248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Theme No.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Theme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SDGs mapped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Nodal Ministry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Key Ministries/ Departments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</a:tr>
              <a:tr h="16503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Water Sufficient Village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6 and 15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Water Resources, River Development &amp; Ganga Rejuvenation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Drinking Water and Sanitation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Agriculture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Farmers welfare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Land</a:t>
                      </a:r>
                      <a:r>
                        <a:rPr lang="en-IN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Resources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</a:tr>
              <a:tr h="13684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Clean and Green Village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6, 7, 12, 13, 14 and 15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Drinking Water &amp; Sanitation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Environment,  Forest &amp; Climate Change, New &amp; Renewable Energy,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Agriculture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Farmers welfare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</a:tr>
              <a:tr h="16503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6.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Village with Self-sufficient Infrastructure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1,2,3,4,5,6,9 and 11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Panchayati Raj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Rural Development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Electronics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Information Technology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Telecommunication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77859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E12C6-5BC7-47AF-BB01-A08EA87BC7C6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337310"/>
            <a:ext cx="963295" cy="40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580"/>
            <a:ext cx="1351280" cy="1328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 noChangeArrowheads="1"/>
          </p:cNvSpPr>
          <p:nvPr>
            <p:ph type="title"/>
          </p:nvPr>
        </p:nvSpPr>
        <p:spPr>
          <a:xfrm>
            <a:off x="1303338" y="409575"/>
            <a:ext cx="917575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of Themes, SDGs and Ministries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8275" y="1369060"/>
          <a:ext cx="10657840" cy="531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590"/>
                <a:gridCol w="1682750"/>
                <a:gridCol w="1076960"/>
                <a:gridCol w="1667510"/>
                <a:gridCol w="5320030"/>
              </a:tblGrid>
              <a:tr h="8229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Theme No.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Theme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SDGs mapped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Nodal Ministry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Key Ministries/ Departments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6778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7.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Socially Secured Villages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1,2,5,10 and 16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Rural Development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Social Justice and Empowerment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Empowerment of Persons with Disabilities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Food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 Public Distribution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Tribal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Affairs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3521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8.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Village with Good Governance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16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Panchayati Raj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Electronics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Information Technology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Telecommunication,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  <a:tr h="14624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9.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Women Friendly Village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1,2,3,4,5 and 8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Women &amp; Child Development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Family welfare</a:t>
                      </a:r>
                      <a:r>
                        <a:rPr lang="en-IN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Rural Development, Skill Development</a:t>
                      </a:r>
                      <a:r>
                        <a:rPr lang="en-IN" sz="1800" baseline="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sp>
        <p:nvSpPr>
          <p:cNvPr id="79907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66D54E-8C89-4400-A5D1-FF0B756CCD4F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337310"/>
            <a:ext cx="963295" cy="40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580"/>
            <a:ext cx="1351280" cy="1328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Arrow 1"/>
          <p:cNvSpPr/>
          <p:nvPr/>
        </p:nvSpPr>
        <p:spPr>
          <a:xfrm>
            <a:off x="10094405" y="6351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hlinkClick r:id="rId3" action="ppaction://hlinksldjump"/>
              </a:rPr>
              <a:t>Back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State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860"/>
                <a:gridCol w="535686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</a:t>
                      </a:r>
                      <a:endParaRPr 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Director/Joint Director/Deputy Director of concerned Departments </a:t>
                      </a:r>
                      <a:endParaRPr 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Poverty Free and Enhanced Livelihoods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Development and Panchayat Raj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Family Welfare Department 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Child-Friendly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Education Department 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Sufficient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Engineering /Drinking Water &amp; Sanitation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 and Green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Engineering /Drinking Water &amp; Sanitation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with Self- Sufficient Infrastructure 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Development and Panchayat Raj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Socially Just and Socially Secured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Welfare Department 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with Good Governance 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Raj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Friendly Village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3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&amp; Child Development</a:t>
                      </a:r>
                      <a:endParaRPr lang="en-US" sz="23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District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/>
                <a:gridCol w="2654935"/>
                <a:gridCol w="1365885"/>
                <a:gridCol w="491617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Theme/Thematic Committee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Departments for concerned PDP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Chairperson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Poverty free and enhanced livelihoods Village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Agriculture and Farmers Welfare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 CEO Zilla Parishad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handling NRLM, 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handling MGNREGS 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Panchayat Officer/ District Level Officer as Member Convenor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 Village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Family Welfare 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Ayush/ Ayurveda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Women &amp; Child Development 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 Parishad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Chief Medical Officer/District Health Officer/District Level Officer from D/o Women &amp; Child Development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Officer from D/o Ayush/Ayurveda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 (Health &amp; Training Institute)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Panchayat Officer/ District Level Officer as Member Convenor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Child-Friendly Village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Health &amp; Family Welfare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School Education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 Parishad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Deputy Director/District Level Officer (D/o Elementary Education)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dealing with Reproductive and Child Health District Panchayat Officer/District Level Officer as Member Convenor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District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/>
                <a:gridCol w="2654935"/>
                <a:gridCol w="1365885"/>
                <a:gridCol w="491617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Theme/Thematic Committee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Departments for concerned PDP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Chairperson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Sufficient Village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Public Health Engineering /Drinking Water &amp; Sanitation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 &amp; Panchayati Raj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 Parishad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nominated from Public Health Engineering /Drinking Water &amp; Sanitation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nominated from Rural Development Department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Panchayat Officer/District Level Officer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 and Green Village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Engineering /Drinking Water &amp; Sanitation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New and Renewable Energy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 Parishad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nominated fromPublic Health Engineering /Drinking Water &amp; SanitationDistrict Level Officer dealing with renewable energyDistrict Level Officer from Rural Development Department dealing with SBM-GDistrict Panchayat Officer/ District Level Officer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with Self- Sufficient Infrastructure 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Electronics &amp; Information Technology/NIC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Telecommunications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 CEO Zilla Parishad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NICDistrict Level Officer dealing with BharatNETDistrict Panchayat Officer/District Level Officer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 of Sustainable Development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altLang="en-US" sz="2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(LSDGs) </a:t>
            </a:r>
            <a:endParaRPr lang="en-IN" altLang="en-US" sz="28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477963" y="1255713"/>
            <a:ext cx="10290175" cy="5383212"/>
          </a:xfrm>
        </p:spPr>
        <p:txBody>
          <a:bodyPr>
            <a:normAutofit lnSpcReduction="10000"/>
          </a:bodyPr>
          <a:lstStyle/>
          <a:p>
            <a:pPr marL="342900" lvl="1" indent="-34290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is a signatory to UN Sustainable Development Goals (SDGs) 2030 agenda consisting of </a:t>
            </a:r>
            <a:r>
              <a:rPr lang="en-US" altLang="en-US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17 Goals</a:t>
            </a:r>
            <a:endParaRPr lang="en-US" altLang="en-US" sz="2200" b="1" u="sng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lvl="1" indent="-342900" algn="just" eaLnBrk="1" fontAlgn="auto" hangingPunct="1">
              <a:spcBef>
                <a:spcPct val="0"/>
              </a:spcBef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altLang="en-US" sz="2200" b="1" u="sng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 of 2030 International Agenda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Sustainable Development Goals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grossroot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 latinLnBrk="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68% of population resides in rural areas mainly falls under the purview of Panchayats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1" indent="0" algn="just" latinLnBrk="0">
              <a:lnSpc>
                <a:spcPct val="100000"/>
              </a:lnSpc>
              <a:spcBef>
                <a:spcPts val="0"/>
              </a:spcBef>
              <a:buSzPct val="8000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 latinLnBrk="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subjects listed in the Eleventh schedule of the Constitution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/ indirect bearing on the achievement of 17 SDGs.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1" indent="0" algn="just" latinLnBrk="0">
              <a:lnSpc>
                <a:spcPct val="100000"/>
              </a:lnSpc>
              <a:spcBef>
                <a:spcPts val="0"/>
              </a:spcBef>
              <a:buSzPct val="8000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has evolved a thematic approach, 17 SDGs mapped into 9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1" indent="0" algn="just">
              <a:spcBef>
                <a:spcPts val="0"/>
              </a:spcBef>
              <a:buSzPct val="80000"/>
              <a:buNone/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a thematic approach will enable easy understanding; acceptance &amp; implementation by Panchayats with community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 latinLnBrk="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alt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BF8395-AD79-43BE-9AE9-32357815C310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60421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50975"/>
            <a:ext cx="9620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District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/>
                <a:gridCol w="2654935"/>
                <a:gridCol w="1365885"/>
                <a:gridCol w="491617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Theme/Thematic Committee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Departments for concerned PDP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Chairperson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Socially Just and Socially Secured Village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Social Welfare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 Parishad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Rural Development Department dealing with National Social Assistance Programme (NSAP)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D/o Social Welfare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Panchayat Officer/ District Level Officer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with Good Governance 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Electronics &amp; Information Technology/NIC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ZillaParishad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Panchayati Raj dealing with e-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GramSwaraj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NIC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Panchayat Officer/District Level Officer as Member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Convenor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Friendly Village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Health &amp; Family Welfare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School Education &amp; Literacy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Ayush/Ayurveda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Collector/CEO Zilla Parishad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Chief Medical Officer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D/o Rural Development Department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D/o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Ayush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/Ayurveda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from D/o Elementary Education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Level officer dealing with SRLM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Panchayat Officer/District Level Officer as Member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Convenor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Block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/>
                <a:gridCol w="2654935"/>
                <a:gridCol w="1365885"/>
                <a:gridCol w="491617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Theme/Thematic Committee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Departments for concerned BPDP/ GPDP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Chairperson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Poverty free and enhanced livelihoods Village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Agriculture and Farmers Welfare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Level Officer handling SRLM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Officer handling MGNREGS 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Level Extension Officer/ Equivalent Officer as Member Convenor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 Village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D/oHealth &amp; Family Welfare 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Ayush/ Ayurveda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Women &amp; Child Development 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Medical Officer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 Development Programme Officer (CDPO)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Extension Officer/ Officer holding Equivalent position in Block as Member Convenor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Child-Friendly Village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Health &amp; Family Welfare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School Education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CDPO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9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Extension Officer/ Officer holding Equivalent position in Block as Member Convenor</a:t>
                      </a:r>
                      <a:endParaRPr lang="en-US" sz="1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Block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/>
                <a:gridCol w="2654935"/>
                <a:gridCol w="1365885"/>
                <a:gridCol w="491617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Theme/Thematic Committee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Departments for concerned BPDP/ GPDP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Chairperson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Sufficient Village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Public Health Engineering /Drinking Water &amp; Sanitation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level officer/Junior Engineer/ Assistant Engineer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Extension Officer/ Officer holding Equivalent position in Block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 and Green Village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Engineering /Drinking Water &amp; SanitationD/o New and Renewable EnergyD/o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Officer from Block handling SBM-G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Extension Officer/ Officer holding Equivalent position in Block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with Self- Sufficient Infrastructure 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Electronics &amp; Information Technology/NIC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Telecommunications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Block level officer/Junior Engineer/ Assistant Engineer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Extension Officer/ Officer holding Equivalent position in Block as Member Convenor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Monitoring Committees for PPC-2022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Block level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en-US" altLang="en-GB" sz="28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5"/>
          <a:ext cx="1045972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/>
                <a:gridCol w="2654935"/>
                <a:gridCol w="1365885"/>
                <a:gridCol w="4916170"/>
              </a:tblGrid>
              <a:tr h="487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Theme/Thematic Committee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Departments for concerned BPDP/ GPDP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Chairperson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US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Socially Just and Socially Secured Village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Social Welfare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Welfare Officer at Block Level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Extension Officer/ Officer holding Equivalent position in Block as Member Convenor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with Good Governance 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Electronics &amp; Information Technology/NIC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Nominated member from NIC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Level Officer from BBNL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Level Extension Officer/ Officer holding Equivalent position in Block as Member Convenor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Friendly Village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Health &amp; Family Welfare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School Education &amp; Literacy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Ayush/ Ayurveda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D/o Rural Development &amp; Panchayati Raj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Development Officer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CDPO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Education Officer/ Equivalent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Medical Officer 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Panchayat Level Extension Officer/ Officer holding Equivalent position in Block as Member Convenor</a:t>
                      </a:r>
                      <a:endParaRPr 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ymbol" panose="05050102010706020507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10094405" y="6351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hlinkClick r:id="rId3" action="ppaction://hlinksldjump"/>
              </a:rPr>
              <a:t>Back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goals of other themes</a:t>
            </a:r>
            <a:endParaRPr lang="en-IN" altLang="en-US" sz="28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674813" y="1196975"/>
            <a:ext cx="3205162" cy="5584825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Theme:1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Poverty Free village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Comprehensive coverage of all eligible beneficiaries under livelihood and social protection schemes including PDS, ICDS etc.</a:t>
            </a:r>
            <a:endParaRPr lang="en-GB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Development &amp; employment generation through individual / collective enterprise</a:t>
            </a: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2255E7-6C63-4651-9A5D-AB6FEE45910D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9728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65275"/>
            <a:ext cx="9636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1925" y="1196975"/>
            <a:ext cx="3226957" cy="5293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en-US" sz="2000" b="1" dirty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2: </a:t>
            </a:r>
            <a:endParaRPr lang="en-US" altLang="en-US" sz="2000" b="1" dirty="0" smtClean="0">
              <a:solidFill>
                <a:srgbClr val="250B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en-US" sz="2000" b="1" dirty="0" smtClean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Village</a:t>
            </a:r>
            <a:endParaRPr lang="en-US" altLang="en-US" sz="2000" b="1" dirty="0" smtClean="0">
              <a:solidFill>
                <a:srgbClr val="250B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en-US" sz="2000" b="1" dirty="0">
              <a:solidFill>
                <a:srgbClr val="250B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4795" algn="l"/>
              </a:tabLst>
              <a:defRPr/>
            </a:pPr>
            <a:r>
              <a:rPr lang="en-I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stunting and wasting in 0-6 yrs. of child. </a:t>
            </a:r>
            <a:endParaRPr lang="en-IN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4795" algn="l"/>
              </a:tabLst>
              <a:defRPr/>
            </a:pP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4795" algn="l"/>
              </a:tabLst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anaemia amongst adolescent girls &amp; women</a:t>
            </a:r>
            <a:r>
              <a:rPr lang="en-I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4795" algn="l"/>
              </a:tabLst>
              <a:defRPr/>
            </a:pPr>
            <a:r>
              <a:rPr lang="en-I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4795" algn="l"/>
              </a:tabLst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 maternal deaths, child deaths under 5 years. </a:t>
            </a:r>
            <a:endParaRPr lang="en-IN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4795" algn="l"/>
              </a:tabLst>
              <a:defRPr/>
            </a:pP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4795" algn="l"/>
              </a:tabLst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 for medical care and health facilities for all</a:t>
            </a: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r>
              <a:rPr lang="en-I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8700" y="1196975"/>
            <a:ext cx="3357563" cy="5386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 3 </a:t>
            </a:r>
            <a:endParaRPr lang="en-I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Friendly village </a:t>
            </a:r>
            <a:endParaRPr lang="en-I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en-I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enrolment in the school.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Drop-out ratio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Education 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Immunisation of children 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child labour free. 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Trafficking cases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980" algn="just">
              <a:spcAft>
                <a:spcPts val="0"/>
              </a:spcAft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protected environment from all kinds of violence against children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goals of other themes</a:t>
            </a:r>
            <a:endParaRPr lang="en-IN" altLang="en-US" sz="28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674813" y="1196976"/>
            <a:ext cx="3205162" cy="542607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Theme:4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Sufficient </a:t>
            </a:r>
            <a:r>
              <a:rPr lang="en-US" sz="2000" b="1" dirty="0" smtClean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endParaRPr lang="en-US" sz="2000" b="1" dirty="0" smtClean="0">
              <a:solidFill>
                <a:srgbClr val="250B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Access to potable water facilities to every household</a:t>
            </a:r>
            <a:r>
              <a:rPr lang="en-IN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en-IN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en-IN" sz="2000" b="1" dirty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58775" indent="-35877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Grey water treatment &amp; purification. </a:t>
            </a:r>
            <a:endParaRPr lang="en-IN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en-IN" sz="20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58775" indent="-35877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Address groundwater depletion, arsenic contamination, rainwater harvesting &amp; groundwater </a:t>
            </a:r>
            <a:r>
              <a:rPr lang="en-IN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recharge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 </a:t>
            </a: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2255E7-6C63-4651-9A5D-AB6FEE45910D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9728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65275"/>
            <a:ext cx="9636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1925" y="1196975"/>
            <a:ext cx="3192463" cy="5355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 </a:t>
            </a:r>
            <a:r>
              <a:rPr lang="en-IN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I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b="1" dirty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and Green </a:t>
            </a:r>
            <a:r>
              <a:rPr lang="en-US" b="1" dirty="0" smtClean="0">
                <a:solidFill>
                  <a:srgbClr val="250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endParaRPr lang="en-US" b="1" dirty="0" smtClean="0">
              <a:solidFill>
                <a:srgbClr val="250B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en-US" b="1" dirty="0" smtClean="0">
              <a:solidFill>
                <a:srgbClr val="250B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ODF villages </a:t>
            </a:r>
            <a:endParaRPr lang="en-I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Solid &amp; Liquid Waste management  </a:t>
            </a:r>
            <a:endParaRPr lang="en-IN" dirty="0" smtClean="0"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defRPr/>
            </a:pPr>
            <a:endParaRPr lang="en-IN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 from non-renewable to renewable source of energy</a:t>
            </a:r>
            <a:r>
              <a:rPr lang="en-I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green cover through social forestry use of local nursery</a:t>
            </a:r>
            <a:r>
              <a:rPr lang="en-I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Ensuring conservation of biodiversity and sustainability of ecosystems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en-IN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8700" y="1196975"/>
            <a:ext cx="3357563" cy="5632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 6</a:t>
            </a:r>
            <a:endParaRPr lang="en-GB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Self-Sufficient Infrastructure</a:t>
            </a:r>
            <a:endParaRPr lang="en-GB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en-GB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establishment of quality infrastructure -  GP </a:t>
            </a:r>
            <a:r>
              <a:rPr lang="en-IN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Bhawan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AWC, Schools, Health Centre, CSC, separate toilets with running tap water provision in schools. </a:t>
            </a: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all weather connectivity roads, solar street lights and community solar tree, ensure </a:t>
            </a:r>
            <a:r>
              <a:rPr lang="en-IN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pucca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house for all. </a:t>
            </a:r>
            <a:endParaRPr lang="en-I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goals of other themes</a:t>
            </a:r>
            <a:endParaRPr lang="en-IN" altLang="en-US" sz="28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1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33FCA2-361D-495C-89A3-605D171ACBC1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99332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65275"/>
            <a:ext cx="9636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5425" y="1384300"/>
            <a:ext cx="2946400" cy="5478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7: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Socially Secured Village 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living standards of the BPL households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social protection through pensions to all eligible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 infrastructure and facilities for person with disability (Disabled-friendly).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0588" y="1384300"/>
            <a:ext cx="3579812" cy="5016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GB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8:</a:t>
            </a:r>
            <a:endParaRPr lang="en-GB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 with Good Governance</a:t>
            </a:r>
            <a:endParaRPr lang="en-GB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convergence among various institutions/ stakeholders for preparation of GPDP</a:t>
            </a:r>
            <a:endParaRPr lang="en-IN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I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I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SHG/ village committees in localization of SDGs</a:t>
            </a:r>
            <a:endParaRPr lang="en-IN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I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I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better public service delivery by use of technology. </a:t>
            </a:r>
            <a:endParaRPr lang="en-IN" alt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9163" y="1384300"/>
            <a:ext cx="3556000" cy="523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9: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Friendly Village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en-IN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immunisation of pregnant women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crimes against women and girls.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participation of women in socio-political, economic activities and participation in community-based organisations.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wages for equal pay to the women</a:t>
            </a:r>
            <a:r>
              <a:rPr lang="en-IN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2" y="327633"/>
            <a:ext cx="9996488" cy="84137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415" y="1169670"/>
            <a:ext cx="10447020" cy="4206875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1: Poverty Free and Enhanced Livelihoods Village.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2: Healthy Village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3: Child-Friendly Village. 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4: Water Sufficient Village.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5: Clean and Green Village. 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6: </a:t>
            </a:r>
            <a:r>
              <a:rPr lang="en-US" alt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 with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Self-sufficient Infrastructure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7: Socially </a:t>
            </a:r>
            <a:r>
              <a:rPr lang="en-US" alt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&amp; 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ocially </a:t>
            </a:r>
            <a:r>
              <a:rPr lang="en-US" alt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Secured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Village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8: Village with Good Governance.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9: Women Friendly Village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lvl="1" indent="0" algn="just" latinLnBrk="0">
              <a:lnSpc>
                <a:spcPct val="100000"/>
              </a:lnSpc>
              <a:spcBef>
                <a:spcPts val="0"/>
              </a:spcBef>
              <a:buSzPct val="80000"/>
              <a:buNone/>
              <a:defRPr/>
            </a:pPr>
            <a:endParaRPr lang="en-US" sz="2000" i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 latinLnBrk="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covers many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SDGs, which in turn mapped to different ministries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-282575" algn="just" latinLnBrk="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result in </a:t>
            </a:r>
            <a:r>
              <a:rPr lang="en-IN" sz="20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convergence of resources and augment their availability at the Panchayat level</a:t>
            </a:r>
            <a:endParaRPr lang="en-IN" sz="2000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IN" sz="2400" b="1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E744D8-5E38-48E1-92B3-0942F0CAE9FD}" type="slidenum">
              <a:rPr lang="en-US" altLang="en-US" smtClean="0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634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943610"/>
            <a:ext cx="4769485" cy="44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1337310"/>
            <a:ext cx="963295" cy="40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9580"/>
            <a:ext cx="1351280" cy="1328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in </a:t>
            </a:r>
            <a:r>
              <a:rPr lang="en-US" alt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LSDGs </a:t>
            </a:r>
            <a:endParaRPr lang="en-IN" altLang="en-US" sz="3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501775" y="1196975"/>
            <a:ext cx="10266363" cy="5434013"/>
          </a:xfrm>
        </p:spPr>
        <p:txBody>
          <a:bodyPr>
            <a:normAutofit/>
          </a:bodyPr>
          <a:lstStyle/>
          <a:p>
            <a:pPr marL="685800" indent="-5111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Ministries / Departments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5111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Governments/UT Administrations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5111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Agencies , Academic Institutions etc.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51117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Panchayati Raj Institutions (PRIs)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511175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IN" altLang="en-US" sz="3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(“Whole of Government and Whole of Society approach”)</a:t>
            </a:r>
            <a:endParaRPr lang="en-IN" altLang="en-US" sz="30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511175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7255" lvl="1" indent="-27305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lvl="1" indent="-34290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N" altLang="en-US" sz="2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IN" alt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A091FD-91BD-4F60-B16B-E95B85D8B272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7680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90675"/>
            <a:ext cx="96043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&amp; Initiatives </a:t>
            </a:r>
            <a:endParaRPr lang="en-IN" altLang="en-US" sz="3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76363" y="1196975"/>
            <a:ext cx="10467975" cy="5434013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7255" lvl="1" indent="-27305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lvl="1" indent="-342900" algn="just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N" altLang="en-US" sz="2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IN" altLang="en-US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0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4E4D3F-9405-4F25-AE17-81836FAFC9B3}" type="slidenum">
              <a:rPr lang="en-US" altLang="en-US">
                <a:solidFill>
                  <a:srgbClr val="B5A788"/>
                </a:solidFill>
              </a:rPr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80901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1426029" y="1502229"/>
          <a:ext cx="10341428" cy="46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090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01775"/>
            <a:ext cx="9636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Action points</a:t>
            </a:r>
            <a:r>
              <a:rPr kumimoji="0" lang="en-US" alt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IN" alt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19-20 October, 2022</a:t>
            </a: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848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B5A788"/>
                </a:solidFill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z="1200" kern="1200" dirty="0">
              <a:solidFill>
                <a:srgbClr val="B5A78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5425" y="1160144"/>
          <a:ext cx="10459720" cy="5462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340"/>
                <a:gridCol w="2278380"/>
              </a:tblGrid>
              <a:tr h="399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points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</a:tr>
              <a:tr h="766139">
                <a:tc>
                  <a:txBody>
                    <a:bodyPr/>
                    <a:lstStyle/>
                    <a:p>
                      <a:pPr algn="just" defTabSz="1930400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a first step of GPDP preparation Sankalp to be taken/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validated in GS and resolution uploaded on meeting online portal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</a:tr>
              <a:tr h="766139"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Joint Advisory of line departments for ensuring greater participation of frontline workers in Gram </a:t>
                      </a: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Sabha. </a:t>
                      </a:r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GoI</a:t>
                      </a: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 issued.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15th November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</a:tr>
              <a:tr h="143234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Constitution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3" action="ppaction://hlinksldjump"/>
                        </a:rPr>
                        <a:t>Monitoring Committees for PPC-2022</a:t>
                      </a: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: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State Level: 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District Level: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Block Level: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I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5</a:t>
                      </a:r>
                      <a:r>
                        <a:rPr lang="en-US" altLang="en-IN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November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alt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en-IN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November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15</a:t>
                      </a:r>
                      <a:r>
                        <a:rPr lang="en-US" altLang="en-IN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November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</a:tr>
              <a:tr h="209855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/orientation of ERs, functionaries and other stakeholders as per following timeline</a:t>
                      </a:r>
                      <a:r>
                        <a:rPr lang="en-US" alt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(i)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State Level Master Trainers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(ii) D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istrict Level Trainers 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(iii) B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ock Level Trainers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(iv)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GPPFT 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I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27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Oct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to 5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Nov.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Nov. to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15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Nov.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10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Nov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to 20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Nov.</a:t>
                      </a:r>
                      <a:endParaRPr lang="en-US" alt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15 Nov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to 25</a:t>
                      </a:r>
                      <a:r>
                        <a:rPr lang="en-US" alt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Nov.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790" y="274955"/>
            <a:ext cx="10416540" cy="728980"/>
          </a:xfrm>
        </p:spPr>
        <p:txBody>
          <a:bodyPr/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in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eGram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Swaraj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790" y="1256030"/>
            <a:ext cx="10416540" cy="5476240"/>
          </a:xfrm>
        </p:spPr>
        <p:txBody>
          <a:bodyPr/>
          <a:lstStyle/>
          <a:p>
            <a:pPr marL="82550" lvl="0" indent="0" algn="just">
              <a:spcBef>
                <a:spcPts val="0"/>
              </a:spcBef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purpose of thematic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GPDP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achieve saturation on all SDG goals by 2030.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needs to be adopted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0" indent="0" algn="just">
              <a:spcBef>
                <a:spcPts val="0"/>
              </a:spcBef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Panchayats to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minimum 50% of 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untied 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FFC/SFC/OSR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on the themes on which the panchayat has taken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Sankalp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approved by Gram Sabha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part of the FFC/SFC/OSR can be used on other 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felt need ofGP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approved by Gram Sabha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other activities need to be also recorded in respective themes, so that thematic progress of implementation of activities can be assessed from now onwards.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VPRP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integrated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GPDP - Joint advisory issued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MoPR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VPRP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themes and included in drop down in the revamped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0" indent="0" algn="just">
              <a:spcBef>
                <a:spcPts val="0"/>
              </a:spcBef>
              <a:buNone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sz="2400" dirty="0"/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 latinLnBrk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337310"/>
            <a:ext cx="963295" cy="40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" y="5343492"/>
            <a:ext cx="1358617" cy="13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790" y="274955"/>
            <a:ext cx="10416540" cy="728980"/>
          </a:xfrm>
        </p:spPr>
        <p:txBody>
          <a:bodyPr/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in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eGram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Swaraj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(Contd..)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790" y="1256030"/>
            <a:ext cx="10416540" cy="5476240"/>
          </a:xfrm>
        </p:spPr>
        <p:txBody>
          <a:bodyPr/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GPDP </a:t>
            </a:r>
            <a:r>
              <a:rPr lang="en-US" alt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be prepared with focus on themes of LSDGs, which is different from earlier </a:t>
            </a: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GPDP (</a:t>
            </a:r>
            <a:r>
              <a:rPr lang="en-US" altLang="en-IN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Sankalp</a:t>
            </a:r>
            <a:r>
              <a:rPr lang="en-US" alt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focused)</a:t>
            </a:r>
            <a:endParaRPr lang="en-US" alt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Auto-population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theme-based list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activities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mapping of focus areas with concerned activity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flagship schemes, which are being implemented in a GP by other departments to be made part of revamped GPDP to make it comprehensive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 latinLnBrk="0">
              <a:lnSpc>
                <a:spcPct val="100000"/>
              </a:lnSpc>
              <a:spcBef>
                <a:spcPts val="0"/>
              </a:spcBef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Panchayat wise beneficiary data while planning for a subsequent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just" latinLnBrk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337310"/>
            <a:ext cx="963295" cy="40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" y="5343492"/>
            <a:ext cx="1358617" cy="13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495425" y="409575"/>
            <a:ext cx="8750300" cy="519113"/>
          </a:xfrm>
        </p:spPr>
        <p:txBody>
          <a:bodyPr anchor="ctr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eGram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Swaraj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  <a:endParaRPr kumimoji="0" lang="en-I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1379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1384300" y="1196975"/>
            <a:ext cx="10460038" cy="5434013"/>
          </a:xfrm>
        </p:spPr>
        <p:txBody>
          <a:bodyPr vert="horz" wrap="square" lIns="91440" tIns="45720" rIns="91440" bIns="45720" numCol="1" anchor="t" anchorCtr="0" compatLnSpc="1"/>
          <a:lstStyle/>
          <a:p>
            <a:pPr lvl="0">
              <a:spcBef>
                <a:spcPts val="0"/>
              </a:spcBef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</a:t>
            </a:r>
            <a:r>
              <a:rPr lang="en-IN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Opening of Portal for uploading </a:t>
            </a:r>
            <a:r>
              <a:rPr lang="en-IN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GPDP</a:t>
            </a:r>
            <a:endParaRPr lang="en-IN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0" indent="0">
              <a:spcBef>
                <a:spcPts val="0"/>
              </a:spcBef>
              <a:buNone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76325" marR="0" lvl="0" indent="-5384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Sankalp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 taken by all GPs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84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marR="0" lvl="0" indent="-5384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Uploading resolution of Gram Sabha on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Sankalp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84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marR="0" lvl="0" indent="-5384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Gram Panchayat 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(</a:t>
            </a:r>
            <a:r>
              <a:rPr lang="en-US" alt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1454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en-US" alt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11.61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of</a:t>
            </a:r>
            <a:r>
              <a:rPr lang="en-US" alt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12524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GPs)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marR="0" lvl="0" indent="-5384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-53848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Orientation by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MoPR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team in States/UTs </a:t>
            </a:r>
            <a:r>
              <a:rPr lang="en-US" alt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uploading feedback on portal.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845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marR="0" lvl="0" indent="-53848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Orientation at State/ District/ Block level </a:t>
            </a:r>
            <a:r>
              <a:rPr kumimoji="0" lang="en-US" alt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PPC/GPDP team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 uploaded on portal on the pattern of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IoP</a:t>
            </a:r>
            <a:r>
              <a:rPr kumimoji="0" lang="en-US" alt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SoP</a:t>
            </a:r>
            <a:r>
              <a:rPr kumimoji="0" lang="en-US" alt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marR="0" lvl="0" indent="-5384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84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55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200" dirty="0">
                <a:solidFill>
                  <a:srgbClr val="B5A788"/>
                </a:solidFill>
              </a:rPr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pic>
        <p:nvPicPr>
          <p:cNvPr id="6144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3" y="5492750"/>
            <a:ext cx="11303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3" y="1565275"/>
            <a:ext cx="963612" cy="3694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NAME" val="MoonHalfShape"/>
  <p:tag name="ANGLE" val="5"/>
</p:tagLst>
</file>

<file path=ppt/tags/tag100.xml><?xml version="1.0" encoding="utf-8"?>
<p:tagLst xmlns:p="http://schemas.openxmlformats.org/presentationml/2006/main">
  <p:tag name="NAME" val="MoonShape"/>
  <p:tag name="ANGLE" val="4"/>
</p:tagLst>
</file>

<file path=ppt/tags/tag101.xml><?xml version="1.0" encoding="utf-8"?>
<p:tagLst xmlns:p="http://schemas.openxmlformats.org/presentationml/2006/main">
  <p:tag name="NAME" val="MoonHalfShape"/>
  <p:tag name="ANGLE" val="4"/>
</p:tagLst>
</file>

<file path=ppt/tags/tag102.xml><?xml version="1.0" encoding="utf-8"?>
<p:tagLst xmlns:p="http://schemas.openxmlformats.org/presentationml/2006/main">
  <p:tag name="NAME" val="MoonShape"/>
  <p:tag name="ANGLE" val="5"/>
</p:tagLst>
</file>

<file path=ppt/tags/tag103.xml><?xml version="1.0" encoding="utf-8"?>
<p:tagLst xmlns:p="http://schemas.openxmlformats.org/presentationml/2006/main">
  <p:tag name="NAME" val="MoonHalfShape"/>
  <p:tag name="ANGLE" val="5"/>
</p:tagLst>
</file>

<file path=ppt/tags/tag104.xml><?xml version="1.0" encoding="utf-8"?>
<p:tagLst xmlns:p="http://schemas.openxmlformats.org/presentationml/2006/main">
  <p:tag name="NAME" val="MoonShape"/>
  <p:tag name="ANGLE" val="3"/>
</p:tagLst>
</file>

<file path=ppt/tags/tag105.xml><?xml version="1.0" encoding="utf-8"?>
<p:tagLst xmlns:p="http://schemas.openxmlformats.org/presentationml/2006/main">
  <p:tag name="NAME" val="MoonHalfShape"/>
  <p:tag name="ANGLE" val="4"/>
</p:tagLst>
</file>

<file path=ppt/tags/tag106.xml><?xml version="1.0" encoding="utf-8"?>
<p:tagLst xmlns:p="http://schemas.openxmlformats.org/presentationml/2006/main">
  <p:tag name="THINKCELLSHAPEDONOTDELETE" val="tdUVaNioeQEy1srSxzx_jYw"/>
</p:tagLst>
</file>

<file path=ppt/tags/tag107.xml><?xml version="1.0" encoding="utf-8"?>
<p:tagLst xmlns:p="http://schemas.openxmlformats.org/presentationml/2006/main">
  <p:tag name="NAME" val="MoonShape"/>
  <p:tag name="ANGLE" val="1"/>
</p:tagLst>
</file>

<file path=ppt/tags/tag108.xml><?xml version="1.0" encoding="utf-8"?>
<p:tagLst xmlns:p="http://schemas.openxmlformats.org/presentationml/2006/main">
  <p:tag name="NAME" val="MoonHalfShape"/>
  <p:tag name="ANGLE" val="1"/>
</p:tagLst>
</file>

<file path=ppt/tags/tag109.xml><?xml version="1.0" encoding="utf-8"?>
<p:tagLst xmlns:p="http://schemas.openxmlformats.org/presentationml/2006/main">
  <p:tag name="NAME" val="MoonShape"/>
  <p:tag name="ANGLE" val="2"/>
</p:tagLst>
</file>

<file path=ppt/tags/tag11.xml><?xml version="1.0" encoding="utf-8"?>
<p:tagLst xmlns:p="http://schemas.openxmlformats.org/presentationml/2006/main">
  <p:tag name="NAME" val="MoonShape"/>
  <p:tag name="ANGLE" val="3"/>
</p:tagLst>
</file>

<file path=ppt/tags/tag110.xml><?xml version="1.0" encoding="utf-8"?>
<p:tagLst xmlns:p="http://schemas.openxmlformats.org/presentationml/2006/main">
  <p:tag name="NAME" val="MoonHalfShape"/>
  <p:tag name="ANGLE" val="2"/>
</p:tagLst>
</file>

<file path=ppt/tags/tag111.xml><?xml version="1.0" encoding="utf-8"?>
<p:tagLst xmlns:p="http://schemas.openxmlformats.org/presentationml/2006/main">
  <p:tag name="NAME" val="MoonShape"/>
  <p:tag name="ANGLE" val="4"/>
</p:tagLst>
</file>

<file path=ppt/tags/tag112.xml><?xml version="1.0" encoding="utf-8"?>
<p:tagLst xmlns:p="http://schemas.openxmlformats.org/presentationml/2006/main">
  <p:tag name="NAME" val="MoonHalfShape"/>
  <p:tag name="ANGLE" val="4"/>
</p:tagLst>
</file>

<file path=ppt/tags/tag113.xml><?xml version="1.0" encoding="utf-8"?>
<p:tagLst xmlns:p="http://schemas.openxmlformats.org/presentationml/2006/main">
  <p:tag name="NAME" val="MoonShape"/>
  <p:tag name="ANGLE" val="5"/>
</p:tagLst>
</file>

<file path=ppt/tags/tag114.xml><?xml version="1.0" encoding="utf-8"?>
<p:tagLst xmlns:p="http://schemas.openxmlformats.org/presentationml/2006/main">
  <p:tag name="NAME" val="MoonHalfShape"/>
  <p:tag name="ANGLE" val="5"/>
</p:tagLst>
</file>

<file path=ppt/tags/tag115.xml><?xml version="1.0" encoding="utf-8"?>
<p:tagLst xmlns:p="http://schemas.openxmlformats.org/presentationml/2006/main">
  <p:tag name="NAME" val="MoonShape"/>
  <p:tag name="ANGLE" val="3"/>
</p:tagLst>
</file>

<file path=ppt/tags/tag116.xml><?xml version="1.0" encoding="utf-8"?>
<p:tagLst xmlns:p="http://schemas.openxmlformats.org/presentationml/2006/main">
  <p:tag name="NAME" val="MoonHalfShape"/>
  <p:tag name="ANGLE" val="4"/>
</p:tagLst>
</file>

<file path=ppt/tags/tag117.xml><?xml version="1.0" encoding="utf-8"?>
<p:tagLst xmlns:p="http://schemas.openxmlformats.org/presentationml/2006/main">
  <p:tag name="THINKCELLSHAPEDONOTDELETE" val="tdUVaNioeQEy1srSxzx_jYw"/>
</p:tagLst>
</file>

<file path=ppt/tags/tag118.xml><?xml version="1.0" encoding="utf-8"?>
<p:tagLst xmlns:p="http://schemas.openxmlformats.org/presentationml/2006/main">
  <p:tag name="NAME" val="MoonShape"/>
  <p:tag name="ANGLE" val="1"/>
</p:tagLst>
</file>

<file path=ppt/tags/tag119.xml><?xml version="1.0" encoding="utf-8"?>
<p:tagLst xmlns:p="http://schemas.openxmlformats.org/presentationml/2006/main">
  <p:tag name="NAME" val="MoonHalfShape"/>
  <p:tag name="ANGLE" val="1"/>
</p:tagLst>
</file>

<file path=ppt/tags/tag12.xml><?xml version="1.0" encoding="utf-8"?>
<p:tagLst xmlns:p="http://schemas.openxmlformats.org/presentationml/2006/main">
  <p:tag name="NAME" val="MoonHalfShape"/>
  <p:tag name="ANGLE" val="4"/>
</p:tagLst>
</file>

<file path=ppt/tags/tag120.xml><?xml version="1.0" encoding="utf-8"?>
<p:tagLst xmlns:p="http://schemas.openxmlformats.org/presentationml/2006/main">
  <p:tag name="NAME" val="MoonShape"/>
  <p:tag name="ANGLE" val="2"/>
</p:tagLst>
</file>

<file path=ppt/tags/tag121.xml><?xml version="1.0" encoding="utf-8"?>
<p:tagLst xmlns:p="http://schemas.openxmlformats.org/presentationml/2006/main">
  <p:tag name="NAME" val="MoonHalfShape"/>
  <p:tag name="ANGLE" val="2"/>
</p:tagLst>
</file>

<file path=ppt/tags/tag122.xml><?xml version="1.0" encoding="utf-8"?>
<p:tagLst xmlns:p="http://schemas.openxmlformats.org/presentationml/2006/main">
  <p:tag name="NAME" val="MoonShape"/>
  <p:tag name="ANGLE" val="4"/>
</p:tagLst>
</file>

<file path=ppt/tags/tag123.xml><?xml version="1.0" encoding="utf-8"?>
<p:tagLst xmlns:p="http://schemas.openxmlformats.org/presentationml/2006/main">
  <p:tag name="NAME" val="MoonHalfShape"/>
  <p:tag name="ANGLE" val="4"/>
</p:tagLst>
</file>

<file path=ppt/tags/tag124.xml><?xml version="1.0" encoding="utf-8"?>
<p:tagLst xmlns:p="http://schemas.openxmlformats.org/presentationml/2006/main">
  <p:tag name="NAME" val="MoonShape"/>
  <p:tag name="ANGLE" val="5"/>
</p:tagLst>
</file>

<file path=ppt/tags/tag125.xml><?xml version="1.0" encoding="utf-8"?>
<p:tagLst xmlns:p="http://schemas.openxmlformats.org/presentationml/2006/main">
  <p:tag name="NAME" val="MoonHalfShape"/>
  <p:tag name="ANGLE" val="5"/>
</p:tagLst>
</file>

<file path=ppt/tags/tag126.xml><?xml version="1.0" encoding="utf-8"?>
<p:tagLst xmlns:p="http://schemas.openxmlformats.org/presentationml/2006/main">
  <p:tag name="NAME" val="MoonShape"/>
  <p:tag name="ANGLE" val="3"/>
</p:tagLst>
</file>

<file path=ppt/tags/tag127.xml><?xml version="1.0" encoding="utf-8"?>
<p:tagLst xmlns:p="http://schemas.openxmlformats.org/presentationml/2006/main">
  <p:tag name="NAME" val="MoonHalfShape"/>
  <p:tag name="ANGLE" val="4"/>
</p:tagLst>
</file>

<file path=ppt/tags/tag128.xml><?xml version="1.0" encoding="utf-8"?>
<p:tagLst xmlns:p="http://schemas.openxmlformats.org/presentationml/2006/main">
  <p:tag name="THINKCELLSHAPEDONOTDELETE" val="tdUVaNioeQEy1srSxzx_jYw"/>
</p:tagLst>
</file>

<file path=ppt/tags/tag129.xml><?xml version="1.0" encoding="utf-8"?>
<p:tagLst xmlns:p="http://schemas.openxmlformats.org/presentationml/2006/main">
  <p:tag name="NAME" val="MoonShape"/>
  <p:tag name="ANGLE" val="1"/>
</p:tagLst>
</file>

<file path=ppt/tags/tag13.xml><?xml version="1.0" encoding="utf-8"?>
<p:tagLst xmlns:p="http://schemas.openxmlformats.org/presentationml/2006/main">
  <p:tag name="THINKCELLSHAPEDONOTDELETE" val="thinkcellActiveDocDoNotDelete"/>
</p:tagLst>
</file>

<file path=ppt/tags/tag130.xml><?xml version="1.0" encoding="utf-8"?>
<p:tagLst xmlns:p="http://schemas.openxmlformats.org/presentationml/2006/main">
  <p:tag name="NAME" val="MoonHalfShape"/>
  <p:tag name="ANGLE" val="1"/>
</p:tagLst>
</file>

<file path=ppt/tags/tag131.xml><?xml version="1.0" encoding="utf-8"?>
<p:tagLst xmlns:p="http://schemas.openxmlformats.org/presentationml/2006/main">
  <p:tag name="NAME" val="MoonShape"/>
  <p:tag name="ANGLE" val="2"/>
</p:tagLst>
</file>

<file path=ppt/tags/tag132.xml><?xml version="1.0" encoding="utf-8"?>
<p:tagLst xmlns:p="http://schemas.openxmlformats.org/presentationml/2006/main">
  <p:tag name="NAME" val="MoonHalfShape"/>
  <p:tag name="ANGLE" val="2"/>
</p:tagLst>
</file>

<file path=ppt/tags/tag133.xml><?xml version="1.0" encoding="utf-8"?>
<p:tagLst xmlns:p="http://schemas.openxmlformats.org/presentationml/2006/main">
  <p:tag name="NAME" val="MoonShape"/>
  <p:tag name="ANGLE" val="4"/>
</p:tagLst>
</file>

<file path=ppt/tags/tag134.xml><?xml version="1.0" encoding="utf-8"?>
<p:tagLst xmlns:p="http://schemas.openxmlformats.org/presentationml/2006/main">
  <p:tag name="NAME" val="MoonHalfShape"/>
  <p:tag name="ANGLE" val="4"/>
</p:tagLst>
</file>

<file path=ppt/tags/tag135.xml><?xml version="1.0" encoding="utf-8"?>
<p:tagLst xmlns:p="http://schemas.openxmlformats.org/presentationml/2006/main">
  <p:tag name="NAME" val="MoonShape"/>
  <p:tag name="ANGLE" val="5"/>
</p:tagLst>
</file>

<file path=ppt/tags/tag136.xml><?xml version="1.0" encoding="utf-8"?>
<p:tagLst xmlns:p="http://schemas.openxmlformats.org/presentationml/2006/main">
  <p:tag name="NAME" val="MoonHalfShape"/>
  <p:tag name="ANGLE" val="5"/>
</p:tagLst>
</file>

<file path=ppt/tags/tag137.xml><?xml version="1.0" encoding="utf-8"?>
<p:tagLst xmlns:p="http://schemas.openxmlformats.org/presentationml/2006/main">
  <p:tag name="NAME" val="MoonShape"/>
  <p:tag name="ANGLE" val="3"/>
</p:tagLst>
</file>

<file path=ppt/tags/tag138.xml><?xml version="1.0" encoding="utf-8"?>
<p:tagLst xmlns:p="http://schemas.openxmlformats.org/presentationml/2006/main">
  <p:tag name="NAME" val="MoonHalfShape"/>
  <p:tag name="ANGLE" val="4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dUVaNioeQEy1srSxzx_jYw"/>
</p:tagLst>
</file>

<file path=ppt/tags/tag16.xml><?xml version="1.0" encoding="utf-8"?>
<p:tagLst xmlns:p="http://schemas.openxmlformats.org/presentationml/2006/main">
  <p:tag name="NAME" val="MoonShape"/>
  <p:tag name="ANGLE" val="1"/>
</p:tagLst>
</file>

<file path=ppt/tags/tag17.xml><?xml version="1.0" encoding="utf-8"?>
<p:tagLst xmlns:p="http://schemas.openxmlformats.org/presentationml/2006/main">
  <p:tag name="NAME" val="MoonHalfShape"/>
  <p:tag name="ANGLE" val="1"/>
</p:tagLst>
</file>

<file path=ppt/tags/tag18.xml><?xml version="1.0" encoding="utf-8"?>
<p:tagLst xmlns:p="http://schemas.openxmlformats.org/presentationml/2006/main">
  <p:tag name="NAME" val="MoonShape"/>
  <p:tag name="ANGLE" val="2"/>
</p:tagLst>
</file>

<file path=ppt/tags/tag19.xml><?xml version="1.0" encoding="utf-8"?>
<p:tagLst xmlns:p="http://schemas.openxmlformats.org/presentationml/2006/main">
  <p:tag name="NAME" val="MoonHalfShape"/>
  <p:tag name="ANGLE" val="2"/>
</p:tagLst>
</file>

<file path=ppt/tags/tag2.xml><?xml version="1.0" encoding="utf-8"?>
<p:tagLst xmlns:p="http://schemas.openxmlformats.org/presentationml/2006/main">
  <p:tag name="THINKCELLSHAPEDONOTDELETE" val="tdUVaNioeQEy1srSxzx_jYw"/>
</p:tagLst>
</file>

<file path=ppt/tags/tag20.xml><?xml version="1.0" encoding="utf-8"?>
<p:tagLst xmlns:p="http://schemas.openxmlformats.org/presentationml/2006/main">
  <p:tag name="NAME" val="MoonShape"/>
  <p:tag name="ANGLE" val="4"/>
</p:tagLst>
</file>

<file path=ppt/tags/tag21.xml><?xml version="1.0" encoding="utf-8"?>
<p:tagLst xmlns:p="http://schemas.openxmlformats.org/presentationml/2006/main">
  <p:tag name="NAME" val="MoonHalfShape"/>
  <p:tag name="ANGLE" val="4"/>
</p:tagLst>
</file>

<file path=ppt/tags/tag22.xml><?xml version="1.0" encoding="utf-8"?>
<p:tagLst xmlns:p="http://schemas.openxmlformats.org/presentationml/2006/main">
  <p:tag name="NAME" val="MoonShape"/>
  <p:tag name="ANGLE" val="5"/>
</p:tagLst>
</file>

<file path=ppt/tags/tag23.xml><?xml version="1.0" encoding="utf-8"?>
<p:tagLst xmlns:p="http://schemas.openxmlformats.org/presentationml/2006/main">
  <p:tag name="NAME" val="MoonHalfShape"/>
  <p:tag name="ANGLE" val="5"/>
</p:tagLst>
</file>

<file path=ppt/tags/tag24.xml><?xml version="1.0" encoding="utf-8"?>
<p:tagLst xmlns:p="http://schemas.openxmlformats.org/presentationml/2006/main">
  <p:tag name="NAME" val="MoonShape"/>
  <p:tag name="ANGLE" val="3"/>
</p:tagLst>
</file>

<file path=ppt/tags/tag25.xml><?xml version="1.0" encoding="utf-8"?>
<p:tagLst xmlns:p="http://schemas.openxmlformats.org/presentationml/2006/main">
  <p:tag name="NAME" val="MoonHalfShape"/>
  <p:tag name="ANGLE" val="4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hinkcellActiveDocDoNotDelete"/>
</p:tagLst>
</file>

<file path=ppt/tags/tag28.xml><?xml version="1.0" encoding="utf-8"?>
<p:tagLst xmlns:p="http://schemas.openxmlformats.org/presentationml/2006/main">
  <p:tag name="THINKCELLSHAPEDONOTDELETE" val="tdUVaNioeQEy1srSxzx_jYw"/>
</p:tagLst>
</file>

<file path=ppt/tags/tag29.xml><?xml version="1.0" encoding="utf-8"?>
<p:tagLst xmlns:p="http://schemas.openxmlformats.org/presentationml/2006/main">
  <p:tag name="NAME" val="MoonShape"/>
  <p:tag name="ANGLE" val="1"/>
</p:tagLst>
</file>

<file path=ppt/tags/tag3.xml><?xml version="1.0" encoding="utf-8"?>
<p:tagLst xmlns:p="http://schemas.openxmlformats.org/presentationml/2006/main">
  <p:tag name="NAME" val="MoonShape"/>
  <p:tag name="ANGLE" val="1"/>
</p:tagLst>
</file>

<file path=ppt/tags/tag30.xml><?xml version="1.0" encoding="utf-8"?>
<p:tagLst xmlns:p="http://schemas.openxmlformats.org/presentationml/2006/main">
  <p:tag name="NAME" val="MoonHalfShape"/>
  <p:tag name="ANGLE" val="1"/>
</p:tagLst>
</file>

<file path=ppt/tags/tag31.xml><?xml version="1.0" encoding="utf-8"?>
<p:tagLst xmlns:p="http://schemas.openxmlformats.org/presentationml/2006/main">
  <p:tag name="NAME" val="MoonShape"/>
  <p:tag name="ANGLE" val="2"/>
</p:tagLst>
</file>

<file path=ppt/tags/tag32.xml><?xml version="1.0" encoding="utf-8"?>
<p:tagLst xmlns:p="http://schemas.openxmlformats.org/presentationml/2006/main">
  <p:tag name="NAME" val="MoonHalfShape"/>
  <p:tag name="ANGLE" val="2"/>
</p:tagLst>
</file>

<file path=ppt/tags/tag33.xml><?xml version="1.0" encoding="utf-8"?>
<p:tagLst xmlns:p="http://schemas.openxmlformats.org/presentationml/2006/main">
  <p:tag name="NAME" val="MoonShape"/>
  <p:tag name="ANGLE" val="4"/>
</p:tagLst>
</file>

<file path=ppt/tags/tag34.xml><?xml version="1.0" encoding="utf-8"?>
<p:tagLst xmlns:p="http://schemas.openxmlformats.org/presentationml/2006/main">
  <p:tag name="NAME" val="MoonHalfShape"/>
  <p:tag name="ANGLE" val="4"/>
</p:tagLst>
</file>

<file path=ppt/tags/tag35.xml><?xml version="1.0" encoding="utf-8"?>
<p:tagLst xmlns:p="http://schemas.openxmlformats.org/presentationml/2006/main">
  <p:tag name="NAME" val="MoonShape"/>
  <p:tag name="ANGLE" val="5"/>
</p:tagLst>
</file>

<file path=ppt/tags/tag36.xml><?xml version="1.0" encoding="utf-8"?>
<p:tagLst xmlns:p="http://schemas.openxmlformats.org/presentationml/2006/main">
  <p:tag name="NAME" val="MoonHalfShape"/>
  <p:tag name="ANGLE" val="5"/>
</p:tagLst>
</file>

<file path=ppt/tags/tag37.xml><?xml version="1.0" encoding="utf-8"?>
<p:tagLst xmlns:p="http://schemas.openxmlformats.org/presentationml/2006/main">
  <p:tag name="NAME" val="MoonShape"/>
  <p:tag name="ANGLE" val="3"/>
</p:tagLst>
</file>

<file path=ppt/tags/tag38.xml><?xml version="1.0" encoding="utf-8"?>
<p:tagLst xmlns:p="http://schemas.openxmlformats.org/presentationml/2006/main">
  <p:tag name="NAME" val="MoonHalfShape"/>
  <p:tag name="ANGLE" val="4"/>
</p:tagLst>
</file>

<file path=ppt/tags/tag39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NAME" val="MoonHalfShape"/>
  <p:tag name="ANGLE" val="1"/>
</p:tagLst>
</file>

<file path=ppt/tags/tag40.xml><?xml version="1.0" encoding="utf-8"?>
<p:tagLst xmlns:p="http://schemas.openxmlformats.org/presentationml/2006/main">
  <p:tag name="THINKCELLSHAPEDONOTDELETE" val="tdUVaNioeQEy1srSxzx_jYw"/>
</p:tagLst>
</file>

<file path=ppt/tags/tag41.xml><?xml version="1.0" encoding="utf-8"?>
<p:tagLst xmlns:p="http://schemas.openxmlformats.org/presentationml/2006/main">
  <p:tag name="NAME" val="MoonShape"/>
  <p:tag name="ANGLE" val="1"/>
</p:tagLst>
</file>

<file path=ppt/tags/tag42.xml><?xml version="1.0" encoding="utf-8"?>
<p:tagLst xmlns:p="http://schemas.openxmlformats.org/presentationml/2006/main">
  <p:tag name="NAME" val="MoonHalfShape"/>
  <p:tag name="ANGLE" val="1"/>
</p:tagLst>
</file>

<file path=ppt/tags/tag43.xml><?xml version="1.0" encoding="utf-8"?>
<p:tagLst xmlns:p="http://schemas.openxmlformats.org/presentationml/2006/main">
  <p:tag name="NAME" val="MoonShape"/>
  <p:tag name="ANGLE" val="2"/>
</p:tagLst>
</file>

<file path=ppt/tags/tag44.xml><?xml version="1.0" encoding="utf-8"?>
<p:tagLst xmlns:p="http://schemas.openxmlformats.org/presentationml/2006/main">
  <p:tag name="NAME" val="MoonHalfShape"/>
  <p:tag name="ANGLE" val="2"/>
</p:tagLst>
</file>

<file path=ppt/tags/tag45.xml><?xml version="1.0" encoding="utf-8"?>
<p:tagLst xmlns:p="http://schemas.openxmlformats.org/presentationml/2006/main">
  <p:tag name="NAME" val="MoonShape"/>
  <p:tag name="ANGLE" val="4"/>
</p:tagLst>
</file>

<file path=ppt/tags/tag46.xml><?xml version="1.0" encoding="utf-8"?>
<p:tagLst xmlns:p="http://schemas.openxmlformats.org/presentationml/2006/main">
  <p:tag name="NAME" val="MoonHalfShape"/>
  <p:tag name="ANGLE" val="4"/>
</p:tagLst>
</file>

<file path=ppt/tags/tag47.xml><?xml version="1.0" encoding="utf-8"?>
<p:tagLst xmlns:p="http://schemas.openxmlformats.org/presentationml/2006/main">
  <p:tag name="NAME" val="MoonShape"/>
  <p:tag name="ANGLE" val="5"/>
</p:tagLst>
</file>

<file path=ppt/tags/tag48.xml><?xml version="1.0" encoding="utf-8"?>
<p:tagLst xmlns:p="http://schemas.openxmlformats.org/presentationml/2006/main">
  <p:tag name="NAME" val="MoonHalfShape"/>
  <p:tag name="ANGLE" val="5"/>
</p:tagLst>
</file>

<file path=ppt/tags/tag49.xml><?xml version="1.0" encoding="utf-8"?>
<p:tagLst xmlns:p="http://schemas.openxmlformats.org/presentationml/2006/main">
  <p:tag name="NAME" val="MoonShape"/>
  <p:tag name="ANGLE" val="3"/>
</p:tagLst>
</file>

<file path=ppt/tags/tag5.xml><?xml version="1.0" encoding="utf-8"?>
<p:tagLst xmlns:p="http://schemas.openxmlformats.org/presentationml/2006/main">
  <p:tag name="NAME" val="MoonShape"/>
  <p:tag name="ANGLE" val="2"/>
</p:tagLst>
</file>

<file path=ppt/tags/tag50.xml><?xml version="1.0" encoding="utf-8"?>
<p:tagLst xmlns:p="http://schemas.openxmlformats.org/presentationml/2006/main">
  <p:tag name="NAME" val="MoonHalfShape"/>
  <p:tag name="ANGLE" val="4"/>
</p:tagLst>
</file>

<file path=ppt/tags/tag51.xml><?xml version="1.0" encoding="utf-8"?>
<p:tagLst xmlns:p="http://schemas.openxmlformats.org/presentationml/2006/main">
  <p:tag name="THINKCELLSHAPEDONOTDELETE" val="tdUVaNioeQEy1srSxzx_jYw"/>
</p:tagLst>
</file>

<file path=ppt/tags/tag52.xml><?xml version="1.0" encoding="utf-8"?>
<p:tagLst xmlns:p="http://schemas.openxmlformats.org/presentationml/2006/main">
  <p:tag name="NAME" val="MoonShape"/>
  <p:tag name="ANGLE" val="1"/>
</p:tagLst>
</file>

<file path=ppt/tags/tag53.xml><?xml version="1.0" encoding="utf-8"?>
<p:tagLst xmlns:p="http://schemas.openxmlformats.org/presentationml/2006/main">
  <p:tag name="NAME" val="MoonHalfShape"/>
  <p:tag name="ANGLE" val="1"/>
</p:tagLst>
</file>

<file path=ppt/tags/tag54.xml><?xml version="1.0" encoding="utf-8"?>
<p:tagLst xmlns:p="http://schemas.openxmlformats.org/presentationml/2006/main">
  <p:tag name="NAME" val="MoonShape"/>
  <p:tag name="ANGLE" val="2"/>
</p:tagLst>
</file>

<file path=ppt/tags/tag55.xml><?xml version="1.0" encoding="utf-8"?>
<p:tagLst xmlns:p="http://schemas.openxmlformats.org/presentationml/2006/main">
  <p:tag name="NAME" val="MoonHalfShape"/>
  <p:tag name="ANGLE" val="2"/>
</p:tagLst>
</file>

<file path=ppt/tags/tag56.xml><?xml version="1.0" encoding="utf-8"?>
<p:tagLst xmlns:p="http://schemas.openxmlformats.org/presentationml/2006/main">
  <p:tag name="NAME" val="MoonShape"/>
  <p:tag name="ANGLE" val="4"/>
</p:tagLst>
</file>

<file path=ppt/tags/tag57.xml><?xml version="1.0" encoding="utf-8"?>
<p:tagLst xmlns:p="http://schemas.openxmlformats.org/presentationml/2006/main">
  <p:tag name="NAME" val="MoonHalfShape"/>
  <p:tag name="ANGLE" val="4"/>
</p:tagLst>
</file>

<file path=ppt/tags/tag58.xml><?xml version="1.0" encoding="utf-8"?>
<p:tagLst xmlns:p="http://schemas.openxmlformats.org/presentationml/2006/main">
  <p:tag name="NAME" val="MoonShape"/>
  <p:tag name="ANGLE" val="5"/>
</p:tagLst>
</file>

<file path=ppt/tags/tag59.xml><?xml version="1.0" encoding="utf-8"?>
<p:tagLst xmlns:p="http://schemas.openxmlformats.org/presentationml/2006/main">
  <p:tag name="NAME" val="MoonHalfShape"/>
  <p:tag name="ANGLE" val="5"/>
</p:tagLst>
</file>

<file path=ppt/tags/tag6.xml><?xml version="1.0" encoding="utf-8"?>
<p:tagLst xmlns:p="http://schemas.openxmlformats.org/presentationml/2006/main">
  <p:tag name="NAME" val="MoonHalfShape"/>
  <p:tag name="ANGLE" val="2"/>
</p:tagLst>
</file>

<file path=ppt/tags/tag60.xml><?xml version="1.0" encoding="utf-8"?>
<p:tagLst xmlns:p="http://schemas.openxmlformats.org/presentationml/2006/main">
  <p:tag name="NAME" val="MoonShape"/>
  <p:tag name="ANGLE" val="3"/>
</p:tagLst>
</file>

<file path=ppt/tags/tag61.xml><?xml version="1.0" encoding="utf-8"?>
<p:tagLst xmlns:p="http://schemas.openxmlformats.org/presentationml/2006/main">
  <p:tag name="NAME" val="MoonHalfShape"/>
  <p:tag name="ANGLE" val="4"/>
</p:tagLst>
</file>

<file path=ppt/tags/tag62.xml><?xml version="1.0" encoding="utf-8"?>
<p:tagLst xmlns:p="http://schemas.openxmlformats.org/presentationml/2006/main">
  <p:tag name="THINKCELLSHAPEDONOTDELETE" val="tdUVaNioeQEy1srSxzx_jYw"/>
</p:tagLst>
</file>

<file path=ppt/tags/tag63.xml><?xml version="1.0" encoding="utf-8"?>
<p:tagLst xmlns:p="http://schemas.openxmlformats.org/presentationml/2006/main">
  <p:tag name="NAME" val="MoonShape"/>
  <p:tag name="ANGLE" val="1"/>
</p:tagLst>
</file>

<file path=ppt/tags/tag64.xml><?xml version="1.0" encoding="utf-8"?>
<p:tagLst xmlns:p="http://schemas.openxmlformats.org/presentationml/2006/main">
  <p:tag name="NAME" val="MoonHalfShape"/>
  <p:tag name="ANGLE" val="1"/>
</p:tagLst>
</file>

<file path=ppt/tags/tag65.xml><?xml version="1.0" encoding="utf-8"?>
<p:tagLst xmlns:p="http://schemas.openxmlformats.org/presentationml/2006/main">
  <p:tag name="NAME" val="MoonShape"/>
  <p:tag name="ANGLE" val="2"/>
</p:tagLst>
</file>

<file path=ppt/tags/tag66.xml><?xml version="1.0" encoding="utf-8"?>
<p:tagLst xmlns:p="http://schemas.openxmlformats.org/presentationml/2006/main">
  <p:tag name="NAME" val="MoonHalfShape"/>
  <p:tag name="ANGLE" val="2"/>
</p:tagLst>
</file>

<file path=ppt/tags/tag67.xml><?xml version="1.0" encoding="utf-8"?>
<p:tagLst xmlns:p="http://schemas.openxmlformats.org/presentationml/2006/main">
  <p:tag name="NAME" val="MoonShape"/>
  <p:tag name="ANGLE" val="4"/>
</p:tagLst>
</file>

<file path=ppt/tags/tag68.xml><?xml version="1.0" encoding="utf-8"?>
<p:tagLst xmlns:p="http://schemas.openxmlformats.org/presentationml/2006/main">
  <p:tag name="NAME" val="MoonHalfShape"/>
  <p:tag name="ANGLE" val="4"/>
</p:tagLst>
</file>

<file path=ppt/tags/tag69.xml><?xml version="1.0" encoding="utf-8"?>
<p:tagLst xmlns:p="http://schemas.openxmlformats.org/presentationml/2006/main">
  <p:tag name="NAME" val="MoonShape"/>
  <p:tag name="ANGLE" val="5"/>
</p:tagLst>
</file>

<file path=ppt/tags/tag7.xml><?xml version="1.0" encoding="utf-8"?>
<p:tagLst xmlns:p="http://schemas.openxmlformats.org/presentationml/2006/main">
  <p:tag name="NAME" val="MoonShape"/>
  <p:tag name="ANGLE" val="4"/>
</p:tagLst>
</file>

<file path=ppt/tags/tag70.xml><?xml version="1.0" encoding="utf-8"?>
<p:tagLst xmlns:p="http://schemas.openxmlformats.org/presentationml/2006/main">
  <p:tag name="NAME" val="MoonHalfShape"/>
  <p:tag name="ANGLE" val="5"/>
</p:tagLst>
</file>

<file path=ppt/tags/tag71.xml><?xml version="1.0" encoding="utf-8"?>
<p:tagLst xmlns:p="http://schemas.openxmlformats.org/presentationml/2006/main">
  <p:tag name="NAME" val="MoonShape"/>
  <p:tag name="ANGLE" val="3"/>
</p:tagLst>
</file>

<file path=ppt/tags/tag72.xml><?xml version="1.0" encoding="utf-8"?>
<p:tagLst xmlns:p="http://schemas.openxmlformats.org/presentationml/2006/main">
  <p:tag name="NAME" val="MoonHalfShape"/>
  <p:tag name="ANGLE" val="4"/>
</p:tagLst>
</file>

<file path=ppt/tags/tag73.xml><?xml version="1.0" encoding="utf-8"?>
<p:tagLst xmlns:p="http://schemas.openxmlformats.org/presentationml/2006/main">
  <p:tag name="THINKCELLSHAPEDONOTDELETE" val="tdUVaNioeQEy1srSxzx_jYw"/>
</p:tagLst>
</file>

<file path=ppt/tags/tag74.xml><?xml version="1.0" encoding="utf-8"?>
<p:tagLst xmlns:p="http://schemas.openxmlformats.org/presentationml/2006/main">
  <p:tag name="NAME" val="MoonShape"/>
  <p:tag name="ANGLE" val="1"/>
</p:tagLst>
</file>

<file path=ppt/tags/tag75.xml><?xml version="1.0" encoding="utf-8"?>
<p:tagLst xmlns:p="http://schemas.openxmlformats.org/presentationml/2006/main">
  <p:tag name="NAME" val="MoonHalfShape"/>
  <p:tag name="ANGLE" val="1"/>
</p:tagLst>
</file>

<file path=ppt/tags/tag76.xml><?xml version="1.0" encoding="utf-8"?>
<p:tagLst xmlns:p="http://schemas.openxmlformats.org/presentationml/2006/main">
  <p:tag name="NAME" val="MoonShape"/>
  <p:tag name="ANGLE" val="2"/>
</p:tagLst>
</file>

<file path=ppt/tags/tag77.xml><?xml version="1.0" encoding="utf-8"?>
<p:tagLst xmlns:p="http://schemas.openxmlformats.org/presentationml/2006/main">
  <p:tag name="NAME" val="MoonHalfShape"/>
  <p:tag name="ANGLE" val="2"/>
</p:tagLst>
</file>

<file path=ppt/tags/tag78.xml><?xml version="1.0" encoding="utf-8"?>
<p:tagLst xmlns:p="http://schemas.openxmlformats.org/presentationml/2006/main">
  <p:tag name="NAME" val="MoonShape"/>
  <p:tag name="ANGLE" val="4"/>
</p:tagLst>
</file>

<file path=ppt/tags/tag79.xml><?xml version="1.0" encoding="utf-8"?>
<p:tagLst xmlns:p="http://schemas.openxmlformats.org/presentationml/2006/main">
  <p:tag name="NAME" val="MoonHalfShape"/>
  <p:tag name="ANGLE" val="4"/>
</p:tagLst>
</file>

<file path=ppt/tags/tag8.xml><?xml version="1.0" encoding="utf-8"?>
<p:tagLst xmlns:p="http://schemas.openxmlformats.org/presentationml/2006/main">
  <p:tag name="NAME" val="MoonHalfShape"/>
  <p:tag name="ANGLE" val="4"/>
</p:tagLst>
</file>

<file path=ppt/tags/tag80.xml><?xml version="1.0" encoding="utf-8"?>
<p:tagLst xmlns:p="http://schemas.openxmlformats.org/presentationml/2006/main">
  <p:tag name="NAME" val="MoonShape"/>
  <p:tag name="ANGLE" val="5"/>
</p:tagLst>
</file>

<file path=ppt/tags/tag81.xml><?xml version="1.0" encoding="utf-8"?>
<p:tagLst xmlns:p="http://schemas.openxmlformats.org/presentationml/2006/main">
  <p:tag name="NAME" val="MoonHalfShape"/>
  <p:tag name="ANGLE" val="5"/>
</p:tagLst>
</file>

<file path=ppt/tags/tag82.xml><?xml version="1.0" encoding="utf-8"?>
<p:tagLst xmlns:p="http://schemas.openxmlformats.org/presentationml/2006/main">
  <p:tag name="NAME" val="MoonShape"/>
  <p:tag name="ANGLE" val="3"/>
</p:tagLst>
</file>

<file path=ppt/tags/tag83.xml><?xml version="1.0" encoding="utf-8"?>
<p:tagLst xmlns:p="http://schemas.openxmlformats.org/presentationml/2006/main">
  <p:tag name="NAME" val="MoonHalfShape"/>
  <p:tag name="ANGLE" val="4"/>
</p:tagLst>
</file>

<file path=ppt/tags/tag84.xml><?xml version="1.0" encoding="utf-8"?>
<p:tagLst xmlns:p="http://schemas.openxmlformats.org/presentationml/2006/main">
  <p:tag name="THINKCELLSHAPEDONOTDELETE" val="tdUVaNioeQEy1srSxzx_jYw"/>
</p:tagLst>
</file>

<file path=ppt/tags/tag85.xml><?xml version="1.0" encoding="utf-8"?>
<p:tagLst xmlns:p="http://schemas.openxmlformats.org/presentationml/2006/main">
  <p:tag name="NAME" val="MoonShape"/>
  <p:tag name="ANGLE" val="1"/>
</p:tagLst>
</file>

<file path=ppt/tags/tag86.xml><?xml version="1.0" encoding="utf-8"?>
<p:tagLst xmlns:p="http://schemas.openxmlformats.org/presentationml/2006/main">
  <p:tag name="NAME" val="MoonHalfShape"/>
  <p:tag name="ANGLE" val="1"/>
</p:tagLst>
</file>

<file path=ppt/tags/tag87.xml><?xml version="1.0" encoding="utf-8"?>
<p:tagLst xmlns:p="http://schemas.openxmlformats.org/presentationml/2006/main">
  <p:tag name="NAME" val="MoonShape"/>
  <p:tag name="ANGLE" val="2"/>
</p:tagLst>
</file>

<file path=ppt/tags/tag88.xml><?xml version="1.0" encoding="utf-8"?>
<p:tagLst xmlns:p="http://schemas.openxmlformats.org/presentationml/2006/main">
  <p:tag name="NAME" val="MoonHalfShape"/>
  <p:tag name="ANGLE" val="2"/>
</p:tagLst>
</file>

<file path=ppt/tags/tag89.xml><?xml version="1.0" encoding="utf-8"?>
<p:tagLst xmlns:p="http://schemas.openxmlformats.org/presentationml/2006/main">
  <p:tag name="NAME" val="MoonShape"/>
  <p:tag name="ANGLE" val="4"/>
</p:tagLst>
</file>

<file path=ppt/tags/tag9.xml><?xml version="1.0" encoding="utf-8"?>
<p:tagLst xmlns:p="http://schemas.openxmlformats.org/presentationml/2006/main">
  <p:tag name="NAME" val="MoonShape"/>
  <p:tag name="ANGLE" val="5"/>
</p:tagLst>
</file>

<file path=ppt/tags/tag90.xml><?xml version="1.0" encoding="utf-8"?>
<p:tagLst xmlns:p="http://schemas.openxmlformats.org/presentationml/2006/main">
  <p:tag name="NAME" val="MoonHalfShape"/>
  <p:tag name="ANGLE" val="4"/>
</p:tagLst>
</file>

<file path=ppt/tags/tag91.xml><?xml version="1.0" encoding="utf-8"?>
<p:tagLst xmlns:p="http://schemas.openxmlformats.org/presentationml/2006/main">
  <p:tag name="NAME" val="MoonShape"/>
  <p:tag name="ANGLE" val="5"/>
</p:tagLst>
</file>

<file path=ppt/tags/tag92.xml><?xml version="1.0" encoding="utf-8"?>
<p:tagLst xmlns:p="http://schemas.openxmlformats.org/presentationml/2006/main">
  <p:tag name="NAME" val="MoonHalfShape"/>
  <p:tag name="ANGLE" val="5"/>
</p:tagLst>
</file>

<file path=ppt/tags/tag93.xml><?xml version="1.0" encoding="utf-8"?>
<p:tagLst xmlns:p="http://schemas.openxmlformats.org/presentationml/2006/main">
  <p:tag name="NAME" val="MoonShape"/>
  <p:tag name="ANGLE" val="3"/>
</p:tagLst>
</file>

<file path=ppt/tags/tag94.xml><?xml version="1.0" encoding="utf-8"?>
<p:tagLst xmlns:p="http://schemas.openxmlformats.org/presentationml/2006/main">
  <p:tag name="NAME" val="MoonHalfShape"/>
  <p:tag name="ANGLE" val="4"/>
</p:tagLst>
</file>

<file path=ppt/tags/tag95.xml><?xml version="1.0" encoding="utf-8"?>
<p:tagLst xmlns:p="http://schemas.openxmlformats.org/presentationml/2006/main">
  <p:tag name="THINKCELLSHAPEDONOTDELETE" val="tdUVaNioeQEy1srSxzx_jYw"/>
</p:tagLst>
</file>

<file path=ppt/tags/tag96.xml><?xml version="1.0" encoding="utf-8"?>
<p:tagLst xmlns:p="http://schemas.openxmlformats.org/presentationml/2006/main">
  <p:tag name="NAME" val="MoonShape"/>
  <p:tag name="ANGLE" val="1"/>
</p:tagLst>
</file>

<file path=ppt/tags/tag97.xml><?xml version="1.0" encoding="utf-8"?>
<p:tagLst xmlns:p="http://schemas.openxmlformats.org/presentationml/2006/main">
  <p:tag name="NAME" val="MoonHalfShape"/>
  <p:tag name="ANGLE" val="1"/>
</p:tagLst>
</file>

<file path=ppt/tags/tag98.xml><?xml version="1.0" encoding="utf-8"?>
<p:tagLst xmlns:p="http://schemas.openxmlformats.org/presentationml/2006/main">
  <p:tag name="NAME" val="MoonShape"/>
  <p:tag name="ANGLE" val="2"/>
</p:tagLst>
</file>

<file path=ppt/tags/tag99.xml><?xml version="1.0" encoding="utf-8"?>
<p:tagLst xmlns:p="http://schemas.openxmlformats.org/presentationml/2006/main">
  <p:tag name="NAME" val="MoonHalfShape"/>
  <p:tag name="ANGLE" val="2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template_Blu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template_Blu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template_Blu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template_Blu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template_Blu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template_Blu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Y_Presentation_Regular_Print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anose="020B0604020202020204" pitchFamily="34" charset="0"/>
          <a:buChar char="►"/>
          <a:defRPr sz="1200" dirty="0" smtClean="0"/>
        </a:defPPr>
      </a:lstStyle>
    </a:txDef>
  </a:objectDefaults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17124</Words>
  <Application>WPS Presentation</Application>
  <PresentationFormat>Widescreen</PresentationFormat>
  <Paragraphs>850</Paragraphs>
  <Slides>26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67" baseType="lpstr">
      <vt:lpstr>Arial</vt:lpstr>
      <vt:lpstr>SimSun</vt:lpstr>
      <vt:lpstr>Wingdings</vt:lpstr>
      <vt:lpstr>Calibri</vt:lpstr>
      <vt:lpstr>Calisto MT</vt:lpstr>
      <vt:lpstr>Calibri</vt:lpstr>
      <vt:lpstr>Arial</vt:lpstr>
      <vt:lpstr>EYInterstate</vt:lpstr>
      <vt:lpstr>EYInterstate Light</vt:lpstr>
      <vt:lpstr>AMGDT</vt:lpstr>
      <vt:lpstr>EYInterstate</vt:lpstr>
      <vt:lpstr>EYInterstate Light</vt:lpstr>
      <vt:lpstr>EYInterstate Regular</vt:lpstr>
      <vt:lpstr>AmdtSymbols</vt:lpstr>
      <vt:lpstr>Gill Sans MT</vt:lpstr>
      <vt:lpstr>Wingdings 2</vt:lpstr>
      <vt:lpstr>Verdana</vt:lpstr>
      <vt:lpstr>Wingdings 2</vt:lpstr>
      <vt:lpstr>Bebas Neue</vt:lpstr>
      <vt:lpstr>Segoe Print</vt:lpstr>
      <vt:lpstr>Times New Roman</vt:lpstr>
      <vt:lpstr>Cambria</vt:lpstr>
      <vt:lpstr>Wingdings</vt:lpstr>
      <vt:lpstr>Microsoft YaHei</vt:lpstr>
      <vt:lpstr>Arial Unicode MS</vt:lpstr>
      <vt:lpstr>Times New Roman</vt:lpstr>
      <vt:lpstr>Symbol</vt:lpstr>
      <vt:lpstr>Mangal</vt:lpstr>
      <vt:lpstr>Corbel</vt:lpstr>
      <vt:lpstr>Office Theme</vt:lpstr>
      <vt:lpstr>1_Office Theme</vt:lpstr>
      <vt:lpstr>2_Office Theme</vt:lpstr>
      <vt:lpstr>3_Office Theme</vt:lpstr>
      <vt:lpstr>4_Office Theme</vt:lpstr>
      <vt:lpstr>5_Office Theme</vt:lpstr>
      <vt:lpstr>Firm Format - template_Blue</vt:lpstr>
      <vt:lpstr>EY_Presentation_Regular_Print</vt:lpstr>
      <vt:lpstr>6_Office Theme</vt:lpstr>
      <vt:lpstr>Solstice</vt:lpstr>
      <vt:lpstr>1_Firm Format - template_Blue</vt:lpstr>
      <vt:lpstr>2_Firm Format - template_Blue</vt:lpstr>
      <vt:lpstr>PowerPoint 演示文稿</vt:lpstr>
      <vt:lpstr>Localization of Sustainable Development Goals(LSDGs) </vt:lpstr>
      <vt:lpstr>Themes</vt:lpstr>
      <vt:lpstr>Stakeholders in LSDGs </vt:lpstr>
      <vt:lpstr>Expectations &amp; Initiatives </vt:lpstr>
      <vt:lpstr>Action points of 19-20 October, 2022</vt:lpstr>
      <vt:lpstr>Modification in eGram Swaraj</vt:lpstr>
      <vt:lpstr>Modification in eGram Swaraj (Contd..)</vt:lpstr>
      <vt:lpstr>Modification in eGram Swaraj (Contd..)</vt:lpstr>
      <vt:lpstr>Preparation of Thematic GPDP</vt:lpstr>
      <vt:lpstr>MoPR Initatives </vt:lpstr>
      <vt:lpstr>PowerPoint 演示文稿</vt:lpstr>
      <vt:lpstr>Sankalp</vt:lpstr>
      <vt:lpstr>Mapping of Themes, SDGs and Ministries</vt:lpstr>
      <vt:lpstr>Mapping of Themes, SDGs and Ministries</vt:lpstr>
      <vt:lpstr>Mapping of Themes, SDGs and Ministries</vt:lpstr>
      <vt:lpstr>Monitoring Committees for PPC-2022 (State level)</vt:lpstr>
      <vt:lpstr>Monitoring Committees for PPC-2022 (District level)</vt:lpstr>
      <vt:lpstr>Monitoring Committees for PPC-2022 (District level)</vt:lpstr>
      <vt:lpstr>Monitoring Committees for PPC-2022 (District level)</vt:lpstr>
      <vt:lpstr>Monitoring Committees for PPC-2022 (Block level)</vt:lpstr>
      <vt:lpstr>Monitoring Committees for PPC-2022 (Block level)</vt:lpstr>
      <vt:lpstr>Monitoring Committees for PPC-2022 (Block level)</vt:lpstr>
      <vt:lpstr>Main goals of other themes</vt:lpstr>
      <vt:lpstr>Main goals of other themes</vt:lpstr>
      <vt:lpstr>Main goals of other themes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Tauqe</cp:lastModifiedBy>
  <cp:revision>5185</cp:revision>
  <cp:lastPrinted>2022-11-02T11:00:00Z</cp:lastPrinted>
  <dcterms:created xsi:type="dcterms:W3CDTF">2017-03-20T06:23:00Z</dcterms:created>
  <dcterms:modified xsi:type="dcterms:W3CDTF">2023-01-19T03:59:55Z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0x010100310C48E5EFADEF44BA2B995FAB7E7319</vt:lpwstr>
  </property>
  <property fmtid="{D5CDD505-2E9C-101B-9397-08002B2CF9AE}" pid="3" name="ICV">
    <vt:lpwstr>F05D92AB81C144CB95035103AD82514E</vt:lpwstr>
  </property>
  <property fmtid="{D5CDD505-2E9C-101B-9397-08002B2CF9AE}" pid="4" name="KSOProductBuildVer">
    <vt:lpwstr>1033-11.2.0.11440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SetDate">
    <vt:lpwstr>2022-05-02T12:27:51Z</vt:lpwstr>
  </property>
  <property fmtid="{D5CDD505-2E9C-101B-9397-08002B2CF9AE}" pid="7" name="MSIP_Label_ea60d57e-af5b-4752-ac57-3e4f28ca11dc_Method">
    <vt:lpwstr>Standard</vt:lpwstr>
  </property>
  <property fmtid="{D5CDD505-2E9C-101B-9397-08002B2CF9AE}" pid="8" name="MSIP_Label_ea60d57e-af5b-4752-ac57-3e4f28ca11dc_Name">
    <vt:lpwstr>ea60d57e-af5b-4752-ac57-3e4f28ca11dc</vt:lpwstr>
  </property>
  <property fmtid="{D5CDD505-2E9C-101B-9397-08002B2CF9AE}" pid="9" name="MSIP_Label_ea60d57e-af5b-4752-ac57-3e4f28ca11dc_SiteId">
    <vt:lpwstr>36da45f1-dd2c-4d1f-af13-5abe46b99921</vt:lpwstr>
  </property>
  <property fmtid="{D5CDD505-2E9C-101B-9397-08002B2CF9AE}" pid="10" name="MSIP_Label_ea60d57e-af5b-4752-ac57-3e4f28ca11dc_ActionId">
    <vt:lpwstr>e17a9eff-ba93-4197-bc71-be51aebe751e</vt:lpwstr>
  </property>
  <property fmtid="{D5CDD505-2E9C-101B-9397-08002B2CF9AE}" pid="11" name="MSIP_Label_ea60d57e-af5b-4752-ac57-3e4f28ca11dc_ContentBits">
    <vt:lpwstr>0</vt:lpwstr>
  </property>
</Properties>
</file>